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4FA"/>
    <a:srgbClr val="4472C4"/>
    <a:srgbClr val="5E81B5"/>
    <a:srgbClr val="829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4660"/>
  </p:normalViewPr>
  <p:slideViewPr>
    <p:cSldViewPr snapToGrid="0">
      <p:cViewPr>
        <p:scale>
          <a:sx n="200" d="100"/>
          <a:sy n="200" d="100"/>
        </p:scale>
        <p:origin x="-2844" y="-8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263458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95450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77095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415441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5436C50-0FB6-4D02-BEC8-AE142D0D2100}" type="datetimeFigureOut">
              <a:rPr lang="en-US" smtClean="0"/>
              <a:t>5/29/2017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8195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436C50-0FB6-4D02-BEC8-AE142D0D2100}"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68557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436C50-0FB6-4D02-BEC8-AE142D0D2100}" type="datetimeFigureOut">
              <a:rPr lang="en-US" smtClean="0"/>
              <a:t>5/29/2017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9903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436C50-0FB6-4D02-BEC8-AE142D0D2100}" type="datetimeFigureOut">
              <a:rPr lang="en-US" smtClean="0"/>
              <a:t>5/29/2017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3763566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436C50-0FB6-4D02-BEC8-AE142D0D2100}" type="datetimeFigureOut">
              <a:rPr lang="en-US" smtClean="0"/>
              <a:t>5/29/2017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234617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436C50-0FB6-4D02-BEC8-AE142D0D2100}"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368834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436C50-0FB6-4D02-BEC8-AE142D0D2100}" type="datetimeFigureOut">
              <a:rPr lang="en-US" smtClean="0"/>
              <a:t>5/29/2017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44A22-09AE-4961-9BAC-8B21E995DDCD}" type="slidenum">
              <a:rPr lang="en-US" smtClean="0"/>
              <a:t>‹#›</a:t>
            </a:fld>
            <a:endParaRPr lang="en-US"/>
          </a:p>
        </p:txBody>
      </p:sp>
    </p:spTree>
    <p:extLst>
      <p:ext uri="{BB962C8B-B14F-4D97-AF65-F5344CB8AC3E}">
        <p14:creationId xmlns:p14="http://schemas.microsoft.com/office/powerpoint/2010/main" val="4015758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36C50-0FB6-4D02-BEC8-AE142D0D2100}" type="datetimeFigureOut">
              <a:rPr lang="en-US" smtClean="0"/>
              <a:t>5/29/2017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44A22-09AE-4961-9BAC-8B21E995DDCD}" type="slidenum">
              <a:rPr lang="en-US" smtClean="0"/>
              <a:t>‹#›</a:t>
            </a:fld>
            <a:endParaRPr lang="en-US"/>
          </a:p>
        </p:txBody>
      </p:sp>
    </p:spTree>
    <p:extLst>
      <p:ext uri="{BB962C8B-B14F-4D97-AF65-F5344CB8AC3E}">
        <p14:creationId xmlns:p14="http://schemas.microsoft.com/office/powerpoint/2010/main" val="1286934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40.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04280" y="77527"/>
            <a:ext cx="3283276" cy="2685744"/>
            <a:chOff x="4258805" y="606916"/>
            <a:chExt cx="3283276" cy="2685744"/>
          </a:xfrm>
        </p:grpSpPr>
        <p:pic>
          <p:nvPicPr>
            <p:cNvPr id="3" name="Picture 2" descr="A close up of a map&#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r="12662" b="11505"/>
            <a:stretch/>
          </p:blipFill>
          <p:spPr>
            <a:xfrm>
              <a:off x="4258805" y="606916"/>
              <a:ext cx="3207650" cy="2108783"/>
            </a:xfrm>
            <a:prstGeom prst="rect">
              <a:avLst/>
            </a:prstGeom>
          </p:spPr>
        </p:pic>
        <p:grpSp>
          <p:nvGrpSpPr>
            <p:cNvPr id="8" name="Group 7"/>
            <p:cNvGrpSpPr/>
            <p:nvPr/>
          </p:nvGrpSpPr>
          <p:grpSpPr>
            <a:xfrm>
              <a:off x="4516999" y="716828"/>
              <a:ext cx="3025082" cy="2575832"/>
              <a:chOff x="4516999" y="716828"/>
              <a:chExt cx="3025082" cy="2575832"/>
            </a:xfrm>
          </p:grpSpPr>
          <p:sp>
            <p:nvSpPr>
              <p:cNvPr id="4" name="Rectangle 3"/>
              <p:cNvSpPr/>
              <p:nvPr/>
            </p:nvSpPr>
            <p:spPr>
              <a:xfrm>
                <a:off x="4516999" y="716828"/>
                <a:ext cx="3025082" cy="2575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p:cNvCxnSpPr>
              <p:nvPr/>
            </p:nvCxnSpPr>
            <p:spPr>
              <a:xfrm flipV="1">
                <a:off x="4518467" y="2756109"/>
                <a:ext cx="3023614"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4516999" y="2738662"/>
                    <a:ext cx="2949456"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2. Geometry of an Alfvén wave. The was </a:t>
                    </a:r>
                    <a14:m>
                      <m:oMath xmlns:m="http://schemas.openxmlformats.org/officeDocument/2006/math">
                        <m:r>
                          <a:rPr lang="en-US" sz="1000" b="1" i="1" smtClean="0">
                            <a:latin typeface="Cambria Math" panose="02040503050406030204" pitchFamily="18" charset="0"/>
                            <a:cs typeface="Times New Roman" panose="02020603050405020304" pitchFamily="18" charset="0"/>
                          </a:rPr>
                          <m:t>𝒌</m:t>
                        </m:r>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along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𝑬</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𝒋</m:t>
                            </m:r>
                          </m:e>
                          <m:sub>
                            <m:r>
                              <a:rPr lang="en-US" sz="1000" b="1" i="1" smtClean="0">
                                <a:latin typeface="Cambria Math" panose="02040503050406030204" pitchFamily="18" charset="0"/>
                                <a:cs typeface="Times New Roman" panose="02020603050405020304" pitchFamily="18" charset="0"/>
                              </a:rPr>
                              <m:t>𝟏</m:t>
                            </m:r>
                          </m:sub>
                        </m:sSub>
                      </m:oMath>
                    </a14:m>
                    <a:r>
                      <a:rPr lang="en-US" sz="1000" dirty="0">
                        <a:latin typeface="Times New Roman" panose="02020603050405020304" pitchFamily="18" charset="0"/>
                        <a:cs typeface="Times New Roman" panose="02020603050405020304" pitchFamily="18" charset="0"/>
                      </a:rPr>
                      <a:t> perpendicular to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𝒗</m:t>
                            </m:r>
                          </m:e>
                          <m:sub>
                            <m:r>
                              <a:rPr lang="en-US" sz="1000" b="1" i="1" smtClean="0">
                                <a:latin typeface="Cambria Math" panose="02040503050406030204" pitchFamily="18" charset="0"/>
                                <a:cs typeface="Times New Roman" panose="02020603050405020304" pitchFamily="18" charset="0"/>
                              </a:rPr>
                              <m:t>𝟏</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perpendicular to both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𝑩</m:t>
                            </m:r>
                          </m:e>
                          <m:sub>
                            <m:r>
                              <a:rPr lang="en-US" sz="1000" b="1" i="1" smtClean="0">
                                <a:latin typeface="Cambria Math" panose="02040503050406030204" pitchFamily="18" charset="0"/>
                                <a:cs typeface="Times New Roman" panose="02020603050405020304" pitchFamily="18" charset="0"/>
                              </a:rPr>
                              <m:t>𝟎</m:t>
                            </m:r>
                          </m:sub>
                        </m:sSub>
                      </m:oMath>
                    </a14:m>
                    <a:r>
                      <a:rPr lang="en-US" sz="10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1000" b="1" i="1" smtClean="0">
                                <a:latin typeface="Cambria Math" panose="02040503050406030204" pitchFamily="18" charset="0"/>
                                <a:cs typeface="Times New Roman" panose="02020603050405020304" pitchFamily="18" charset="0"/>
                              </a:rPr>
                            </m:ctrlPr>
                          </m:sSubPr>
                          <m:e>
                            <m:r>
                              <a:rPr lang="en-US" sz="1000" b="1" i="1" smtClean="0">
                                <a:latin typeface="Cambria Math" panose="02040503050406030204" pitchFamily="18" charset="0"/>
                                <a:cs typeface="Times New Roman" panose="02020603050405020304" pitchFamily="18" charset="0"/>
                              </a:rPr>
                              <m:t>𝑬</m:t>
                            </m:r>
                          </m:e>
                          <m:sub>
                            <m:r>
                              <a:rPr lang="en-US" sz="1000" b="1" i="1" smtClean="0">
                                <a:latin typeface="Cambria Math" panose="02040503050406030204" pitchFamily="18" charset="0"/>
                                <a:cs typeface="Times New Roman" panose="02020603050405020304" pitchFamily="18" charset="0"/>
                              </a:rPr>
                              <m:t>𝟏</m:t>
                            </m:r>
                          </m:sub>
                        </m:sSub>
                      </m:oMath>
                    </a14:m>
                    <a:r>
                      <a:rPr lang="en-US" sz="1000" dirty="0">
                        <a:latin typeface="Times New Roman" panose="02020603050405020304" pitchFamily="18" charset="0"/>
                        <a:cs typeface="Times New Roman" panose="02020603050405020304" pitchFamily="18" charset="0"/>
                      </a:rPr>
                      <a:t>.</a:t>
                    </a:r>
                    <a:endParaRPr lang="en-US" sz="1000" b="1"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16999" y="2738662"/>
                    <a:ext cx="2949456" cy="553998"/>
                  </a:xfrm>
                  <a:prstGeom prst="rect">
                    <a:avLst/>
                  </a:prstGeom>
                  <a:blipFill>
                    <a:blip r:embed="rId3"/>
                    <a:stretch>
                      <a:fillRect b="-5495"/>
                    </a:stretch>
                  </a:blipFill>
                </p:spPr>
                <p:txBody>
                  <a:bodyPr/>
                  <a:lstStyle/>
                  <a:p>
                    <a:r>
                      <a:rPr lang="en-US">
                        <a:noFill/>
                      </a:rPr>
                      <a:t> </a:t>
                    </a:r>
                  </a:p>
                </p:txBody>
              </p:sp>
            </mc:Fallback>
          </mc:AlternateContent>
        </p:grpSp>
      </p:grpSp>
      <p:grpSp>
        <p:nvGrpSpPr>
          <p:cNvPr id="22" name="Group 21"/>
          <p:cNvGrpSpPr/>
          <p:nvPr/>
        </p:nvGrpSpPr>
        <p:grpSpPr>
          <a:xfrm>
            <a:off x="223975" y="194255"/>
            <a:ext cx="2886075" cy="2122804"/>
            <a:chOff x="0" y="0"/>
            <a:chExt cx="2886439" cy="2167214"/>
          </a:xfrm>
        </p:grpSpPr>
        <p:grpSp>
          <p:nvGrpSpPr>
            <p:cNvPr id="23" name="Group 22"/>
            <p:cNvGrpSpPr/>
            <p:nvPr/>
          </p:nvGrpSpPr>
          <p:grpSpPr>
            <a:xfrm>
              <a:off x="1" y="1"/>
              <a:ext cx="2886438" cy="1638820"/>
              <a:chOff x="1" y="1"/>
              <a:chExt cx="2886438" cy="163882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2886438" cy="1638820"/>
              </a:xfrm>
              <a:prstGeom prst="rect">
                <a:avLst/>
              </a:prstGeom>
            </p:spPr>
          </p:pic>
          <mc:AlternateContent xmlns:mc="http://schemas.openxmlformats.org/markup-compatibility/2006" xmlns:a14="http://schemas.microsoft.com/office/drawing/2010/main">
            <mc:Choice Requires="a14">
              <p:sp>
                <p:nvSpPr>
                  <p:cNvPr id="28" name="TextBox 5"/>
                  <p:cNvSpPr txBox="1"/>
                  <p:nvPr/>
                </p:nvSpPr>
                <p:spPr>
                  <a:xfrm>
                    <a:off x="2481849" y="533505"/>
                    <a:ext cx="348615" cy="359362"/>
                  </a:xfrm>
                  <a:prstGeom prst="rect">
                    <a:avLst/>
                  </a:prstGeom>
                  <a:noFill/>
                </p:spPr>
                <p:txBody>
                  <a:bodyPr wrap="square" rtlCol="0">
                    <a:no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𝑩</m:t>
                          </m:r>
                        </m:oMath>
                      </m:oMathPara>
                    </a14:m>
                    <a:endParaRPr lang="en-US" sz="1200">
                      <a:effectLst/>
                      <a:latin typeface="Times New Roman" panose="02020603050405020304" pitchFamily="18" charset="0"/>
                      <a:ea typeface="Times New Roman" panose="02020603050405020304" pitchFamily="18" charset="0"/>
                    </a:endParaRPr>
                  </a:p>
                </p:txBody>
              </p:sp>
            </mc:Choice>
            <mc:Fallback xmlns="">
              <p:sp>
                <p:nvSpPr>
                  <p:cNvPr id="28" name="TextBox 5"/>
                  <p:cNvSpPr txBox="1">
                    <a:spLocks noRot="1" noChangeAspect="1" noMove="1" noResize="1" noEditPoints="1" noAdjustHandles="1" noChangeArrowheads="1" noChangeShapeType="1" noTextEdit="1"/>
                  </p:cNvSpPr>
                  <p:nvPr/>
                </p:nvSpPr>
                <p:spPr>
                  <a:xfrm>
                    <a:off x="2481849" y="533505"/>
                    <a:ext cx="348615" cy="359362"/>
                  </a:xfrm>
                  <a:prstGeom prst="rect">
                    <a:avLst/>
                  </a:prstGeom>
                  <a:blipFill>
                    <a:blip r:embed="rId5"/>
                    <a:stretch>
                      <a:fillRect/>
                    </a:stretch>
                  </a:blipFill>
                </p:spPr>
                <p:txBody>
                  <a:bodyPr/>
                  <a:lstStyle/>
                  <a:p>
                    <a:r>
                      <a:rPr lang="en-US">
                        <a:noFill/>
                      </a:rPr>
                      <a:t> </a:t>
                    </a:r>
                  </a:p>
                </p:txBody>
              </p:sp>
            </mc:Fallback>
          </mc:AlternateContent>
          <p:sp>
            <p:nvSpPr>
              <p:cNvPr id="29" name="Oval 28"/>
              <p:cNvSpPr/>
              <p:nvPr/>
            </p:nvSpPr>
            <p:spPr>
              <a:xfrm>
                <a:off x="74970" y="892867"/>
                <a:ext cx="123825" cy="124031"/>
              </a:xfrm>
              <a:prstGeom prst="ellipse">
                <a:avLst/>
              </a:prstGeom>
              <a:solidFill>
                <a:srgbClr val="5E81B5"/>
              </a:solidFill>
              <a:ln>
                <a:solidFill>
                  <a:srgbClr val="5E8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
          <p:nvSpPr>
            <p:cNvPr id="24" name="TextBox 1"/>
            <p:cNvSpPr txBox="1"/>
            <p:nvPr/>
          </p:nvSpPr>
          <p:spPr>
            <a:xfrm>
              <a:off x="2" y="1637694"/>
              <a:ext cx="2885440" cy="529520"/>
            </a:xfrm>
            <a:prstGeom prst="rect">
              <a:avLst/>
            </a:prstGeom>
            <a:noFill/>
          </p:spPr>
          <p:txBody>
            <a:bodyPr wrap="square" rtlCol="0">
              <a:noAutofit/>
            </a:bodyPr>
            <a:lstStyle/>
            <a:p>
              <a:pPr marL="0" marR="0">
                <a:spcBef>
                  <a:spcPts val="0"/>
                </a:spcBef>
                <a:spcAft>
                  <a:spcPts val="0"/>
                </a:spcAft>
              </a:pPr>
              <a:r>
                <a:rPr lang="en-US" sz="1000" kern="1200" dirty="0">
                  <a:solidFill>
                    <a:srgbClr val="000000"/>
                  </a:solidFill>
                  <a:effectLst/>
                  <a:latin typeface="Times New Roman" panose="02020603050405020304" pitchFamily="18" charset="0"/>
                  <a:ea typeface="Times New Roman" panose="02020603050405020304" pitchFamily="18" charset="0"/>
                </a:rPr>
                <a:t>Figure 1. Graphical representation of the path of a charged particle (blue) travelling along a magnetic field line (yellow).</a:t>
              </a:r>
              <a:endParaRPr lang="en-US" sz="1200" dirty="0">
                <a:effectLst/>
                <a:latin typeface="Times New Roman" panose="02020603050405020304" pitchFamily="18" charset="0"/>
                <a:ea typeface="Times New Roman" panose="02020603050405020304" pitchFamily="18" charset="0"/>
              </a:endParaRPr>
            </a:p>
          </p:txBody>
        </p:sp>
        <p:sp>
          <p:nvSpPr>
            <p:cNvPr id="25" name="Rectangle 24"/>
            <p:cNvSpPr/>
            <p:nvPr/>
          </p:nvSpPr>
          <p:spPr>
            <a:xfrm>
              <a:off x="0" y="0"/>
              <a:ext cx="2886439" cy="216721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6" name="Straight Connector 25"/>
            <p:cNvCxnSpPr>
              <a:cxnSpLocks/>
            </p:cNvCxnSpPr>
            <p:nvPr/>
          </p:nvCxnSpPr>
          <p:spPr>
            <a:xfrm flipV="1">
              <a:off x="0" y="1638821"/>
              <a:ext cx="288643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8593465" y="336677"/>
            <a:ext cx="3078503" cy="3780086"/>
            <a:chOff x="618767" y="3224783"/>
            <a:chExt cx="3078503" cy="3780086"/>
          </a:xfrm>
        </p:grpSpPr>
        <p:pic>
          <p:nvPicPr>
            <p:cNvPr id="5" name="Picture 4" descr="A picture containing outdoor object&#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049" y="3285843"/>
              <a:ext cx="2884595" cy="2528606"/>
            </a:xfrm>
            <a:prstGeom prst="rect">
              <a:avLst/>
            </a:prstGeom>
          </p:spPr>
        </p:pic>
        <p:sp>
          <p:nvSpPr>
            <p:cNvPr id="7" name="Rectangle 6"/>
            <p:cNvSpPr/>
            <p:nvPr/>
          </p:nvSpPr>
          <p:spPr>
            <a:xfrm>
              <a:off x="680939" y="3224783"/>
              <a:ext cx="3016331" cy="3730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p:cNvCxnSpPr>
            <p:nvPr/>
          </p:nvCxnSpPr>
          <p:spPr>
            <a:xfrm>
              <a:off x="680644" y="5871412"/>
              <a:ext cx="30166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8767" y="5835318"/>
              <a:ext cx="3078503" cy="1169551"/>
            </a:xfrm>
            <a:prstGeom prst="rect">
              <a:avLst/>
            </a:prstGeom>
            <a:noFill/>
          </p:spPr>
          <p:txBody>
            <a:bodyPr wrap="square" rtlCol="0">
              <a:spAutoFit/>
            </a:bodyPr>
            <a:lstStyle/>
            <a:p>
              <a:pPr algn="just"/>
              <a:r>
                <a:rPr lang="en-US" sz="1000" dirty="0">
                  <a:solidFill>
                    <a:srgbClr val="FF0000"/>
                  </a:solidFill>
                  <a:latin typeface="Times New Roman" panose="02020603050405020304" pitchFamily="18" charset="0"/>
                  <a:cs typeface="Times New Roman" panose="02020603050405020304" pitchFamily="18" charset="0"/>
                </a:rPr>
                <a:t>Not Used. Cartoon of a tokamak device with plasma shown in purple. The blue toroidal field coils produce a strong magnetic field in the toroidal direction. Similarly, the green and grey poloidal field coils create a magnetic field in the poloidal field. The toroidal and poloidal fields combine to form a closed helical magnetic field  in the toroidal direction.</a:t>
              </a:r>
            </a:p>
          </p:txBody>
        </p:sp>
      </p:grpSp>
    </p:spTree>
    <p:extLst>
      <p:ext uri="{BB962C8B-B14F-4D97-AF65-F5344CB8AC3E}">
        <p14:creationId xmlns:p14="http://schemas.microsoft.com/office/powerpoint/2010/main" val="192520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71437" y="185738"/>
            <a:ext cx="4708884" cy="5177802"/>
            <a:chOff x="3100387" y="471488"/>
            <a:chExt cx="4708884" cy="5177802"/>
          </a:xfrm>
        </p:grpSpPr>
        <p:pic>
          <p:nvPicPr>
            <p:cNvPr id="55" name="Picture 54"/>
            <p:cNvPicPr>
              <a:picLocks noChangeAspect="1"/>
            </p:cNvPicPr>
            <p:nvPr/>
          </p:nvPicPr>
          <p:blipFill>
            <a:blip r:embed="rId2"/>
            <a:stretch>
              <a:fillRect/>
            </a:stretch>
          </p:blipFill>
          <p:spPr>
            <a:xfrm>
              <a:off x="3172715" y="755672"/>
              <a:ext cx="4636556" cy="4240103"/>
            </a:xfrm>
            <a:prstGeom prst="rect">
              <a:avLst/>
            </a:prstGeom>
          </p:spPr>
        </p:pic>
        <p:sp>
          <p:nvSpPr>
            <p:cNvPr id="56" name="Rectangle 55"/>
            <p:cNvSpPr/>
            <p:nvPr/>
          </p:nvSpPr>
          <p:spPr>
            <a:xfrm>
              <a:off x="3172715" y="471488"/>
              <a:ext cx="4478816" cy="51778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cxnSpLocks/>
            </p:cNvCxnSpPr>
            <p:nvPr/>
          </p:nvCxnSpPr>
          <p:spPr>
            <a:xfrm>
              <a:off x="3172715" y="5110752"/>
              <a:ext cx="44788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100387" y="5095292"/>
              <a:ext cx="4620393"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3. Cartoon of top down view of DIII-D. The 4-pairs of neutral beam injectors are shown in purple and the various toroidal magnetic Mirnov probes are shown in green with their angular position indicated.</a:t>
              </a:r>
            </a:p>
          </p:txBody>
        </p:sp>
      </p:grpSp>
      <p:grpSp>
        <p:nvGrpSpPr>
          <p:cNvPr id="11" name="Group 10"/>
          <p:cNvGrpSpPr/>
          <p:nvPr/>
        </p:nvGrpSpPr>
        <p:grpSpPr>
          <a:xfrm>
            <a:off x="5672028" y="185738"/>
            <a:ext cx="5273271" cy="4900803"/>
            <a:chOff x="5672028" y="185738"/>
            <a:chExt cx="5273271" cy="4900803"/>
          </a:xfrm>
        </p:grpSpPr>
        <p:pic>
          <p:nvPicPr>
            <p:cNvPr id="10" name="Picture 9" descr="A close up of a map&#10;&#10;Description generated with high confidence"/>
            <p:cNvPicPr>
              <a:picLocks noChangeAspect="1"/>
            </p:cNvPicPr>
            <p:nvPr/>
          </p:nvPicPr>
          <p:blipFill rotWithShape="1">
            <a:blip r:embed="rId3">
              <a:extLst>
                <a:ext uri="{28A0092B-C50C-407E-A947-70E740481C1C}">
                  <a14:useLocalDpi xmlns:a14="http://schemas.microsoft.com/office/drawing/2010/main" val="0"/>
                </a:ext>
              </a:extLst>
            </a:blip>
            <a:srcRect l="6392" r="8968"/>
            <a:stretch/>
          </p:blipFill>
          <p:spPr>
            <a:xfrm>
              <a:off x="5672028" y="185738"/>
              <a:ext cx="5110293" cy="4566691"/>
            </a:xfrm>
            <a:prstGeom prst="rect">
              <a:avLst/>
            </a:prstGeom>
          </p:spPr>
        </p:pic>
        <p:grpSp>
          <p:nvGrpSpPr>
            <p:cNvPr id="5" name="Group 4"/>
            <p:cNvGrpSpPr/>
            <p:nvPr/>
          </p:nvGrpSpPr>
          <p:grpSpPr>
            <a:xfrm>
              <a:off x="5672030" y="382209"/>
              <a:ext cx="5273269" cy="4704332"/>
              <a:chOff x="4963886" y="343760"/>
              <a:chExt cx="5273269" cy="4704332"/>
            </a:xfrm>
          </p:grpSpPr>
          <p:sp>
            <p:nvSpPr>
              <p:cNvPr id="8" name="Rectangle 7"/>
              <p:cNvSpPr/>
              <p:nvPr/>
            </p:nvSpPr>
            <p:spPr>
              <a:xfrm>
                <a:off x="4963887" y="343760"/>
                <a:ext cx="5273268" cy="4704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a:cxnSpLocks/>
              </p:cNvCxnSpPr>
              <p:nvPr/>
            </p:nvCxnSpPr>
            <p:spPr>
              <a:xfrm>
                <a:off x="4963886" y="4655025"/>
                <a:ext cx="52732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63886" y="4647981"/>
                <a:ext cx="5273268"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5. Sample output from ClusteringExample.py using 1000 random data points and a k-means algorithm with 7 total clusters. </a:t>
                </a:r>
              </a:p>
            </p:txBody>
          </p:sp>
        </p:grpSp>
      </p:grpSp>
    </p:spTree>
    <p:extLst>
      <p:ext uri="{BB962C8B-B14F-4D97-AF65-F5344CB8AC3E}">
        <p14:creationId xmlns:p14="http://schemas.microsoft.com/office/powerpoint/2010/main" val="344745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36383" y="107162"/>
            <a:ext cx="4441001" cy="3745303"/>
            <a:chOff x="2606721" y="1145849"/>
            <a:chExt cx="4441001" cy="3745303"/>
          </a:xfrm>
        </p:grpSpPr>
        <p:pic>
          <p:nvPicPr>
            <p:cNvPr id="5" name="Graphic 4"/>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14" b="4394"/>
            <a:stretch/>
          </p:blipFill>
          <p:spPr>
            <a:xfrm>
              <a:off x="2606721" y="1145849"/>
              <a:ext cx="4305613" cy="3221436"/>
            </a:xfrm>
            <a:prstGeom prst="rect">
              <a:avLst/>
            </a:prstGeom>
          </p:spPr>
        </p:pic>
        <p:sp>
          <p:nvSpPr>
            <p:cNvPr id="6" name="Rectangle 5"/>
            <p:cNvSpPr/>
            <p:nvPr/>
          </p:nvSpPr>
          <p:spPr>
            <a:xfrm>
              <a:off x="2606721" y="1349828"/>
              <a:ext cx="4434782" cy="35413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cxnSpLocks/>
            </p:cNvCxnSpPr>
            <p:nvPr/>
          </p:nvCxnSpPr>
          <p:spPr>
            <a:xfrm>
              <a:off x="2606721" y="4337154"/>
              <a:ext cx="44410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2647665" y="4337154"/>
                  <a:ext cx="4393837" cy="553998"/>
                </a:xfrm>
                <a:prstGeom prst="rect">
                  <a:avLst/>
                </a:prstGeom>
              </p:spPr>
              <p:txBody>
                <a:bodyPr wrap="square">
                  <a:spAutoFit/>
                </a:bodyPr>
                <a:lstStyle/>
                <a:p>
                  <a:pPr algn="just"/>
                  <a:r>
                    <a:rPr lang="en-US" sz="1000" dirty="0">
                      <a:latin typeface="Times New Roman" panose="02020603050405020304" pitchFamily="18" charset="0"/>
                      <a:cs typeface="Times New Roman" panose="02020603050405020304" pitchFamily="18" charset="0"/>
                    </a:rPr>
                    <a:t>Figure 4. Example of a von-mises distribution function with the mean,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𝜇</m:t>
                      </m:r>
                    </m:oMath>
                  </a14:m>
                  <a:r>
                    <a:rPr lang="en-US" sz="1000" dirty="0">
                      <a:latin typeface="Times New Roman" panose="02020603050405020304" pitchFamily="18" charset="0"/>
                      <a:cs typeface="Times New Roman" panose="02020603050405020304" pitchFamily="18" charset="0"/>
                    </a:rPr>
                    <a:t>, centered at 0 with several different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𝜅</m:t>
                      </m:r>
                    </m:oMath>
                  </a14:m>
                  <a:r>
                    <a:rPr lang="en-US" sz="1000" dirty="0">
                      <a:latin typeface="Times New Roman" panose="02020603050405020304" pitchFamily="18" charset="0"/>
                      <a:cs typeface="Times New Roman" panose="02020603050405020304" pitchFamily="18" charset="0"/>
                    </a:rPr>
                    <a:t> values. </a:t>
                  </a:r>
                  <a14:m>
                    <m:oMath xmlns:m="http://schemas.openxmlformats.org/officeDocument/2006/math">
                      <m:r>
                        <a:rPr lang="en-US" sz="1000" b="0" i="1" smtClean="0">
                          <a:latin typeface="Cambria Math" panose="02040503050406030204" pitchFamily="18" charset="0"/>
                          <a:cs typeface="Times New Roman" panose="02020603050405020304" pitchFamily="18" charset="0"/>
                        </a:rPr>
                        <m:t>𝜅</m:t>
                      </m:r>
                    </m:oMath>
                  </a14:m>
                  <a:r>
                    <a:rPr lang="en-US" sz="1000" dirty="0">
                      <a:latin typeface="Times New Roman" panose="02020603050405020304" pitchFamily="18" charset="0"/>
                      <a:cs typeface="Times New Roman" panose="02020603050405020304" pitchFamily="18" charset="0"/>
                    </a:rPr>
                    <a:t> set equal to 0 represents a uniform distribution function.</a:t>
                  </a:r>
                </a:p>
              </p:txBody>
            </p:sp>
          </mc:Choice>
          <mc:Fallback xmlns="">
            <p:sp>
              <p:nvSpPr>
                <p:cNvPr id="11" name="Rectangle 10"/>
                <p:cNvSpPr>
                  <a:spLocks noRot="1" noChangeAspect="1" noMove="1" noResize="1" noEditPoints="1" noAdjustHandles="1" noChangeArrowheads="1" noChangeShapeType="1" noTextEdit="1"/>
                </p:cNvSpPr>
                <p:nvPr/>
              </p:nvSpPr>
              <p:spPr>
                <a:xfrm>
                  <a:off x="2647665" y="4337154"/>
                  <a:ext cx="4393837" cy="553998"/>
                </a:xfrm>
                <a:prstGeom prst="rect">
                  <a:avLst/>
                </a:prstGeom>
                <a:blipFill>
                  <a:blip r:embed="rId4"/>
                  <a:stretch>
                    <a:fillRect b="-5495"/>
                  </a:stretch>
                </a:blipFill>
              </p:spPr>
              <p:txBody>
                <a:bodyPr/>
                <a:lstStyle/>
                <a:p>
                  <a:r>
                    <a:rPr lang="en-US">
                      <a:noFill/>
                    </a:rPr>
                    <a:t> </a:t>
                  </a:r>
                </a:p>
              </p:txBody>
            </p:sp>
          </mc:Fallback>
        </mc:AlternateContent>
      </p:grpSp>
      <p:sp>
        <p:nvSpPr>
          <p:cNvPr id="16" name="TextBox 15"/>
          <p:cNvSpPr txBox="1"/>
          <p:nvPr/>
        </p:nvSpPr>
        <p:spPr>
          <a:xfrm>
            <a:off x="4928293" y="1681090"/>
            <a:ext cx="342582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Table 1. Typical plasma parameters at DIII-D. </a:t>
            </a:r>
          </a:p>
        </p:txBody>
      </p:sp>
      <mc:AlternateContent xmlns:mc="http://schemas.openxmlformats.org/markup-compatibility/2006" xmlns:a14="http://schemas.microsoft.com/office/drawing/2010/main">
        <mc:Choice Requires="a14">
          <p:graphicFrame>
            <p:nvGraphicFramePr>
              <p:cNvPr id="18" name="Table 17"/>
              <p:cNvGraphicFramePr>
                <a:graphicFrameLocks noGrp="1"/>
              </p:cNvGraphicFramePr>
              <p:nvPr>
                <p:extLst>
                  <p:ext uri="{D42A27DB-BD31-4B8C-83A1-F6EECF244321}">
                    <p14:modId xmlns:p14="http://schemas.microsoft.com/office/powerpoint/2010/main" val="2029074023"/>
                  </p:ext>
                </p:extLst>
              </p:nvPr>
            </p:nvGraphicFramePr>
            <p:xfrm>
              <a:off x="4928293" y="311141"/>
              <a:ext cx="3425825" cy="1369949"/>
            </p:xfrm>
            <a:graphic>
              <a:graphicData uri="http://schemas.openxmlformats.org/drawingml/2006/table">
                <a:tbl>
                  <a:tblPr firstRow="1" firstCol="1" bandRow="1"/>
                  <a:tblGrid>
                    <a:gridCol w="228600">
                      <a:extLst>
                        <a:ext uri="{9D8B030D-6E8A-4147-A177-3AD203B41FA5}">
                          <a16:colId xmlns:a16="http://schemas.microsoft.com/office/drawing/2014/main" val="1563805706"/>
                        </a:ext>
                      </a:extLst>
                    </a:gridCol>
                    <a:gridCol w="2117725">
                      <a:extLst>
                        <a:ext uri="{9D8B030D-6E8A-4147-A177-3AD203B41FA5}">
                          <a16:colId xmlns:a16="http://schemas.microsoft.com/office/drawing/2014/main" val="2086739117"/>
                        </a:ext>
                      </a:extLst>
                    </a:gridCol>
                    <a:gridCol w="854075">
                      <a:extLst>
                        <a:ext uri="{9D8B030D-6E8A-4147-A177-3AD203B41FA5}">
                          <a16:colId xmlns:a16="http://schemas.microsoft.com/office/drawing/2014/main" val="3335236292"/>
                        </a:ext>
                      </a:extLst>
                    </a:gridCol>
                    <a:gridCol w="225425">
                      <a:extLst>
                        <a:ext uri="{9D8B030D-6E8A-4147-A177-3AD203B41FA5}">
                          <a16:colId xmlns:a16="http://schemas.microsoft.com/office/drawing/2014/main" val="2282595738"/>
                        </a:ext>
                      </a:extLst>
                    </a:gridCol>
                  </a:tblGrid>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Major Radius,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46199799"/>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Minor Radius,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𝑎</m:t>
                              </m:r>
                            </m:oMath>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0.67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68871906"/>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Magnetic Field Strength,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𝑇</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2.0 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3633609"/>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Plasma Current,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𝑃</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 MA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96626741"/>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Electron Density,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a:t>
                          </a:r>
                          <a:r>
                            <a:rPr lang="en-US" sz="1200" baseline="300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32153696"/>
                      </a:ext>
                    </a:extLst>
                  </a:tr>
                  <a:tr h="178435">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Core Electron Temperature,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 keV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519869280"/>
                      </a:ext>
                    </a:extLst>
                  </a:tr>
                  <a:tr h="17907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Electron Debye Length,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𝐷𝑒</m:t>
                                  </m:r>
                                </m:sub>
                              </m:sSub>
                            </m:oMath>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12962"/>
                      </a:ext>
                    </a:extLst>
                  </a:tr>
                </a:tbl>
              </a:graphicData>
            </a:graphic>
          </p:graphicFrame>
        </mc:Choice>
        <mc:Fallback xmlns="">
          <p:graphicFrame>
            <p:nvGraphicFramePr>
              <p:cNvPr id="18" name="Table 17"/>
              <p:cNvGraphicFramePr>
                <a:graphicFrameLocks noGrp="1"/>
              </p:cNvGraphicFramePr>
              <p:nvPr>
                <p:extLst>
                  <p:ext uri="{D42A27DB-BD31-4B8C-83A1-F6EECF244321}">
                    <p14:modId xmlns:p14="http://schemas.microsoft.com/office/powerpoint/2010/main" val="2029074023"/>
                  </p:ext>
                </p:extLst>
              </p:nvPr>
            </p:nvGraphicFramePr>
            <p:xfrm>
              <a:off x="4928293" y="311141"/>
              <a:ext cx="3425825" cy="1369949"/>
            </p:xfrm>
            <a:graphic>
              <a:graphicData uri="http://schemas.openxmlformats.org/drawingml/2006/table">
                <a:tbl>
                  <a:tblPr firstRow="1" firstCol="1" bandRow="1"/>
                  <a:tblGrid>
                    <a:gridCol w="228600">
                      <a:extLst>
                        <a:ext uri="{9D8B030D-6E8A-4147-A177-3AD203B41FA5}">
                          <a16:colId xmlns:a16="http://schemas.microsoft.com/office/drawing/2014/main" val="1563805706"/>
                        </a:ext>
                      </a:extLst>
                    </a:gridCol>
                    <a:gridCol w="2117725">
                      <a:extLst>
                        <a:ext uri="{9D8B030D-6E8A-4147-A177-3AD203B41FA5}">
                          <a16:colId xmlns:a16="http://schemas.microsoft.com/office/drawing/2014/main" val="2086739117"/>
                        </a:ext>
                      </a:extLst>
                    </a:gridCol>
                    <a:gridCol w="854075">
                      <a:extLst>
                        <a:ext uri="{9D8B030D-6E8A-4147-A177-3AD203B41FA5}">
                          <a16:colId xmlns:a16="http://schemas.microsoft.com/office/drawing/2014/main" val="3335236292"/>
                        </a:ext>
                      </a:extLst>
                    </a:gridCol>
                    <a:gridCol w="225425">
                      <a:extLst>
                        <a:ext uri="{9D8B030D-6E8A-4147-A177-3AD203B41FA5}">
                          <a16:colId xmlns:a16="http://schemas.microsoft.com/office/drawing/2014/main" val="2282595738"/>
                        </a:ext>
                      </a:extLst>
                    </a:gridCol>
                  </a:tblGrid>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25000" r="-51149" b="-6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46199799"/>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125000" r="-51149" b="-5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0.67 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68871906"/>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225000" r="-51149" b="-443750"/>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2.0 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3633609"/>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315152" r="-51149" b="-330303"/>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 MA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96626741"/>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428125" r="-51149" b="-2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20</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m</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32153696"/>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stretch>
                            <a:fillRect l="-11207" t="-528125" r="-51149" b="-1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 keV</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519869280"/>
                      </a:ext>
                    </a:extLst>
                  </a:tr>
                  <a:tr h="195707">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5"/>
                          <a:stretch>
                            <a:fillRect l="-11207" t="-628125" r="-51149" b="-40625"/>
                          </a:stretch>
                        </a:blipFill>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200" baseline="3000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12962"/>
                      </a:ext>
                    </a:extLst>
                  </a:tr>
                </a:tbl>
              </a:graphicData>
            </a:graphic>
          </p:graphicFrame>
        </mc:Fallback>
      </mc:AlternateContent>
      <p:grpSp>
        <p:nvGrpSpPr>
          <p:cNvPr id="27" name="Group 26"/>
          <p:cNvGrpSpPr/>
          <p:nvPr/>
        </p:nvGrpSpPr>
        <p:grpSpPr>
          <a:xfrm>
            <a:off x="4928292" y="1883940"/>
            <a:ext cx="3152332" cy="2684331"/>
            <a:chOff x="5657713" y="2731284"/>
            <a:chExt cx="3152332" cy="2684331"/>
          </a:xfrm>
        </p:grpSpPr>
        <p:grpSp>
          <p:nvGrpSpPr>
            <p:cNvPr id="19" name="Group 18"/>
            <p:cNvGrpSpPr/>
            <p:nvPr/>
          </p:nvGrpSpPr>
          <p:grpSpPr>
            <a:xfrm>
              <a:off x="5657713" y="2731284"/>
              <a:ext cx="3114457" cy="2684331"/>
              <a:chOff x="5616255" y="2020084"/>
              <a:chExt cx="3114457" cy="2684331"/>
            </a:xfrm>
          </p:grpSpPr>
          <p:pic>
            <p:nvPicPr>
              <p:cNvPr id="20" name="Picture 19"/>
              <p:cNvPicPr>
                <a:picLocks noChangeAspect="1"/>
              </p:cNvPicPr>
              <p:nvPr/>
            </p:nvPicPr>
            <p:blipFill>
              <a:blip r:embed="rId6"/>
              <a:stretch>
                <a:fillRect/>
              </a:stretch>
            </p:blipFill>
            <p:spPr>
              <a:xfrm>
                <a:off x="5616256" y="2020084"/>
                <a:ext cx="3114456" cy="2130334"/>
              </a:xfrm>
              <a:prstGeom prst="rect">
                <a:avLst/>
              </a:prstGeom>
            </p:spPr>
          </p:pic>
          <p:sp>
            <p:nvSpPr>
              <p:cNvPr id="21" name="TextBox 20"/>
              <p:cNvSpPr txBox="1"/>
              <p:nvPr/>
            </p:nvSpPr>
            <p:spPr>
              <a:xfrm>
                <a:off x="5616255" y="4150417"/>
                <a:ext cx="3114457"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5. Frequency vs. Time spectrogram for shot 142111 with different Alfvén eigenmodes identified. Figure taken from.</a:t>
                </a:r>
                <a:endParaRPr lang="en-US" sz="400" dirty="0">
                  <a:latin typeface="Times New Roman" panose="02020603050405020304" pitchFamily="18" charset="0"/>
                  <a:cs typeface="Times New Roman" panose="02020603050405020304" pitchFamily="18" charset="0"/>
                </a:endParaRPr>
              </a:p>
            </p:txBody>
          </p:sp>
        </p:grpSp>
        <p:sp>
          <p:nvSpPr>
            <p:cNvPr id="22" name="Rectangle 21"/>
            <p:cNvSpPr/>
            <p:nvPr/>
          </p:nvSpPr>
          <p:spPr>
            <a:xfrm>
              <a:off x="5657714" y="2794883"/>
              <a:ext cx="3152331" cy="2620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p:cNvCxnSpPr>
            <p:nvPr/>
          </p:nvCxnSpPr>
          <p:spPr>
            <a:xfrm>
              <a:off x="5657714" y="4839987"/>
              <a:ext cx="31523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a:graphicFrameLocks noGrp="1"/>
          </p:cNvGraphicFramePr>
          <p:nvPr>
            <p:extLst>
              <p:ext uri="{D42A27DB-BD31-4B8C-83A1-F6EECF244321}">
                <p14:modId xmlns:p14="http://schemas.microsoft.com/office/powerpoint/2010/main" val="2034635304"/>
              </p:ext>
            </p:extLst>
          </p:nvPr>
        </p:nvGraphicFramePr>
        <p:xfrm>
          <a:off x="1288161" y="4233228"/>
          <a:ext cx="2800350" cy="1761363"/>
        </p:xfrm>
        <a:graphic>
          <a:graphicData uri="http://schemas.openxmlformats.org/drawingml/2006/table">
            <a:tbl>
              <a:tblPr firstRow="1" firstCol="1" bandRow="1"/>
              <a:tblGrid>
                <a:gridCol w="228600">
                  <a:extLst>
                    <a:ext uri="{9D8B030D-6E8A-4147-A177-3AD203B41FA5}">
                      <a16:colId xmlns:a16="http://schemas.microsoft.com/office/drawing/2014/main" val="459819437"/>
                    </a:ext>
                  </a:extLst>
                </a:gridCol>
                <a:gridCol w="857250">
                  <a:extLst>
                    <a:ext uri="{9D8B030D-6E8A-4147-A177-3AD203B41FA5}">
                      <a16:colId xmlns:a16="http://schemas.microsoft.com/office/drawing/2014/main" val="3394750740"/>
                    </a:ext>
                  </a:extLst>
                </a:gridCol>
                <a:gridCol w="1485900">
                  <a:extLst>
                    <a:ext uri="{9D8B030D-6E8A-4147-A177-3AD203B41FA5}">
                      <a16:colId xmlns:a16="http://schemas.microsoft.com/office/drawing/2014/main" val="2911906604"/>
                    </a:ext>
                  </a:extLst>
                </a:gridCol>
                <a:gridCol w="228600">
                  <a:extLst>
                    <a:ext uri="{9D8B030D-6E8A-4147-A177-3AD203B41FA5}">
                      <a16:colId xmlns:a16="http://schemas.microsoft.com/office/drawing/2014/main" val="2399382313"/>
                    </a:ext>
                  </a:extLst>
                </a:gridCol>
              </a:tblGrid>
              <a:tr h="0">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Shot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Time Window (ms)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08010234"/>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153071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2800 – 3000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8097504"/>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153072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2800 – 3000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29969909"/>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152932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2500 – 2700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67255055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152938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3000 – 3200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71157240"/>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157399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6903889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6098497"/>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83903201"/>
                  </a:ext>
                </a:extLst>
              </a:tr>
              <a:tr h="0">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157402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2300 – 2500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466322147"/>
                  </a:ext>
                </a:extLst>
              </a:tr>
            </a:tbl>
          </a:graphicData>
        </a:graphic>
      </p:graphicFrame>
      <p:sp>
        <p:nvSpPr>
          <p:cNvPr id="17" name="TextBox 16"/>
          <p:cNvSpPr txBox="1"/>
          <p:nvPr/>
        </p:nvSpPr>
        <p:spPr>
          <a:xfrm>
            <a:off x="1288161" y="5951162"/>
            <a:ext cx="2800350"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Table 2. Shot list and time windows used for the verification process. Each shot has a 200 ms time window which we are interested in.</a:t>
            </a:r>
          </a:p>
        </p:txBody>
      </p:sp>
    </p:spTree>
    <p:extLst>
      <p:ext uri="{BB962C8B-B14F-4D97-AF65-F5344CB8AC3E}">
        <p14:creationId xmlns:p14="http://schemas.microsoft.com/office/powerpoint/2010/main" val="367191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4168" y="75627"/>
            <a:ext cx="4564774" cy="5365238"/>
            <a:chOff x="304800" y="185630"/>
            <a:chExt cx="4564774" cy="5365238"/>
          </a:xfrm>
        </p:grpSpPr>
        <p:grpSp>
          <p:nvGrpSpPr>
            <p:cNvPr id="8" name="Group 7"/>
            <p:cNvGrpSpPr/>
            <p:nvPr/>
          </p:nvGrpSpPr>
          <p:grpSpPr>
            <a:xfrm>
              <a:off x="420778" y="250556"/>
              <a:ext cx="4448796" cy="4791558"/>
              <a:chOff x="943292" y="999951"/>
              <a:chExt cx="4448796" cy="4791558"/>
            </a:xfrm>
          </p:grpSpPr>
          <p:pic>
            <p:nvPicPr>
              <p:cNvPr id="5" name="Picture 4" descr="A picture containing screenshot&#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292" y="3476797"/>
                <a:ext cx="4448796" cy="2314712"/>
              </a:xfrm>
              <a:prstGeom prst="rect">
                <a:avLst/>
              </a:prstGeom>
            </p:spPr>
          </p:pic>
          <p:pic>
            <p:nvPicPr>
              <p:cNvPr id="7" name="Picture 6" descr="A picture containing screenshot&#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292" y="999951"/>
                <a:ext cx="4448796" cy="2476846"/>
              </a:xfrm>
              <a:prstGeom prst="rect">
                <a:avLst/>
              </a:prstGeom>
            </p:spPr>
          </p:pic>
        </p:grpSp>
        <p:sp>
          <p:nvSpPr>
            <p:cNvPr id="9" name="Rectangle 8"/>
            <p:cNvSpPr/>
            <p:nvPr/>
          </p:nvSpPr>
          <p:spPr>
            <a:xfrm>
              <a:off x="364384" y="185630"/>
              <a:ext cx="4505189" cy="53229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57510" y="5042114"/>
              <a:ext cx="45120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4996870"/>
              <a:ext cx="4564773" cy="553998"/>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Comparison with our clustering algorithm (top) with a different mode identifying algorithm (bottom). Top: Different clusters plotted in different colors. Bottom: Different toroidal mode numbers plotted in different colors. </a:t>
              </a:r>
            </a:p>
          </p:txBody>
        </p:sp>
      </p:grpSp>
      <p:grpSp>
        <p:nvGrpSpPr>
          <p:cNvPr id="103" name="Group 102"/>
          <p:cNvGrpSpPr/>
          <p:nvPr/>
        </p:nvGrpSpPr>
        <p:grpSpPr>
          <a:xfrm>
            <a:off x="4685335" y="146438"/>
            <a:ext cx="3233306" cy="4026271"/>
            <a:chOff x="4685335" y="75627"/>
            <a:chExt cx="3233306" cy="4026271"/>
          </a:xfrm>
        </p:grpSpPr>
        <p:grpSp>
          <p:nvGrpSpPr>
            <p:cNvPr id="102" name="Group 101"/>
            <p:cNvGrpSpPr/>
            <p:nvPr/>
          </p:nvGrpSpPr>
          <p:grpSpPr>
            <a:xfrm>
              <a:off x="4748108" y="142520"/>
              <a:ext cx="3024292" cy="1757385"/>
              <a:chOff x="4748108" y="142520"/>
              <a:chExt cx="3024292" cy="1757385"/>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003" t="8889" r="8844" b="4353"/>
              <a:stretch/>
            </p:blipFill>
            <p:spPr>
              <a:xfrm>
                <a:off x="4748108" y="142520"/>
                <a:ext cx="3024292" cy="1652796"/>
              </a:xfrm>
              <a:prstGeom prst="rect">
                <a:avLst/>
              </a:prstGeom>
            </p:spPr>
          </p:pic>
          <p:grpSp>
            <p:nvGrpSpPr>
              <p:cNvPr id="84" name="Group 83"/>
              <p:cNvGrpSpPr/>
              <p:nvPr/>
            </p:nvGrpSpPr>
            <p:grpSpPr>
              <a:xfrm>
                <a:off x="5022197" y="329190"/>
                <a:ext cx="2462011" cy="1570715"/>
                <a:chOff x="5022197" y="2078615"/>
                <a:chExt cx="2462011" cy="1570715"/>
              </a:xfrm>
            </p:grpSpPr>
            <p:grpSp>
              <p:nvGrpSpPr>
                <p:cNvPr id="85" name="Group 84"/>
                <p:cNvGrpSpPr/>
                <p:nvPr/>
              </p:nvGrpSpPr>
              <p:grpSpPr>
                <a:xfrm>
                  <a:off x="5988206" y="2078615"/>
                  <a:ext cx="1496002" cy="521855"/>
                  <a:chOff x="10429467" y="2905127"/>
                  <a:chExt cx="1496002" cy="521855"/>
                </a:xfrm>
              </p:grpSpPr>
              <p:sp>
                <p:nvSpPr>
                  <p:cNvPr id="98" name="Oval 97"/>
                  <p:cNvSpPr/>
                  <p:nvPr/>
                </p:nvSpPr>
                <p:spPr>
                  <a:xfrm>
                    <a:off x="10429467" y="3308867"/>
                    <a:ext cx="497683" cy="118115"/>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p:cNvCxnSpPr>
                    <a:cxnSpLocks/>
                    <a:endCxn id="98" idx="7"/>
                  </p:cNvCxnSpPr>
                  <p:nvPr/>
                </p:nvCxnSpPr>
                <p:spPr>
                  <a:xfrm flipH="1">
                    <a:off x="10854266" y="3043628"/>
                    <a:ext cx="456265" cy="282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1233548" y="2905127"/>
                    <a:ext cx="691921" cy="276999"/>
                  </a:xfrm>
                  <a:prstGeom prst="rect">
                    <a:avLst/>
                  </a:prstGeom>
                  <a:noFill/>
                </p:spPr>
                <p:txBody>
                  <a:bodyPr wrap="none" rtlCol="0">
                    <a:spAutoFit/>
                  </a:bodyPr>
                  <a:lstStyle/>
                  <a:p>
                    <a:r>
                      <a:rPr lang="en-US" sz="1200" b="1" dirty="0"/>
                      <a:t>n=6 TAE</a:t>
                    </a:r>
                  </a:p>
                </p:txBody>
              </p:sp>
            </p:grpSp>
            <p:grpSp>
              <p:nvGrpSpPr>
                <p:cNvPr id="86" name="Group 85"/>
                <p:cNvGrpSpPr/>
                <p:nvPr/>
              </p:nvGrpSpPr>
              <p:grpSpPr>
                <a:xfrm>
                  <a:off x="5022197" y="2200612"/>
                  <a:ext cx="1192866" cy="535368"/>
                  <a:chOff x="9447288" y="3046395"/>
                  <a:chExt cx="1192866" cy="535368"/>
                </a:xfrm>
              </p:grpSpPr>
              <p:sp>
                <p:nvSpPr>
                  <p:cNvPr id="95" name="Oval 94"/>
                  <p:cNvSpPr/>
                  <p:nvPr/>
                </p:nvSpPr>
                <p:spPr>
                  <a:xfrm>
                    <a:off x="10347260" y="3441557"/>
                    <a:ext cx="292894" cy="140206"/>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p:cNvCxnSpPr>
                    <a:cxnSpLocks/>
                    <a:endCxn id="95" idx="1"/>
                  </p:cNvCxnSpPr>
                  <p:nvPr/>
                </p:nvCxnSpPr>
                <p:spPr>
                  <a:xfrm>
                    <a:off x="10046086" y="3184896"/>
                    <a:ext cx="344067" cy="277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9447288" y="3046395"/>
                    <a:ext cx="691921" cy="276999"/>
                  </a:xfrm>
                  <a:prstGeom prst="rect">
                    <a:avLst/>
                  </a:prstGeom>
                  <a:noFill/>
                </p:spPr>
                <p:txBody>
                  <a:bodyPr wrap="none" rtlCol="0">
                    <a:spAutoFit/>
                  </a:bodyPr>
                  <a:lstStyle/>
                  <a:p>
                    <a:r>
                      <a:rPr lang="en-US" sz="1200" b="1" dirty="0"/>
                      <a:t>n=5 TAE</a:t>
                    </a:r>
                  </a:p>
                </p:txBody>
              </p:sp>
            </p:grpSp>
            <p:grpSp>
              <p:nvGrpSpPr>
                <p:cNvPr id="87" name="Group 86"/>
                <p:cNvGrpSpPr/>
                <p:nvPr/>
              </p:nvGrpSpPr>
              <p:grpSpPr>
                <a:xfrm>
                  <a:off x="5022197" y="2877118"/>
                  <a:ext cx="1295259" cy="461665"/>
                  <a:chOff x="9679695" y="3835090"/>
                  <a:chExt cx="1295259" cy="461665"/>
                </a:xfrm>
              </p:grpSpPr>
              <p:sp>
                <p:nvSpPr>
                  <p:cNvPr id="92" name="Oval 91"/>
                  <p:cNvSpPr/>
                  <p:nvPr/>
                </p:nvSpPr>
                <p:spPr>
                  <a:xfrm>
                    <a:off x="10748238" y="3853967"/>
                    <a:ext cx="226716" cy="167179"/>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p:cNvCxnSpPr>
                    <a:cxnSpLocks/>
                    <a:endCxn id="92" idx="2"/>
                  </p:cNvCxnSpPr>
                  <p:nvPr/>
                </p:nvCxnSpPr>
                <p:spPr>
                  <a:xfrm flipV="1">
                    <a:off x="10375020" y="3937557"/>
                    <a:ext cx="373218" cy="35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79695" y="3835090"/>
                    <a:ext cx="782458" cy="461665"/>
                  </a:xfrm>
                  <a:prstGeom prst="rect">
                    <a:avLst/>
                  </a:prstGeom>
                  <a:noFill/>
                </p:spPr>
                <p:txBody>
                  <a:bodyPr wrap="none" rtlCol="0">
                    <a:spAutoFit/>
                  </a:bodyPr>
                  <a:lstStyle/>
                  <a:p>
                    <a:r>
                      <a:rPr lang="en-US" sz="1200" b="1" dirty="0"/>
                      <a:t>n=4 RSAE</a:t>
                    </a:r>
                  </a:p>
                  <a:p>
                    <a:endParaRPr lang="en-US" sz="1200" b="1" dirty="0"/>
                  </a:p>
                </p:txBody>
              </p:sp>
            </p:grpSp>
            <p:grpSp>
              <p:nvGrpSpPr>
                <p:cNvPr id="88" name="Group 87"/>
                <p:cNvGrpSpPr/>
                <p:nvPr/>
              </p:nvGrpSpPr>
              <p:grpSpPr>
                <a:xfrm>
                  <a:off x="6026581" y="3095391"/>
                  <a:ext cx="1209959" cy="553939"/>
                  <a:chOff x="8227838" y="4955121"/>
                  <a:chExt cx="1209959" cy="553939"/>
                </a:xfrm>
              </p:grpSpPr>
              <p:sp>
                <p:nvSpPr>
                  <p:cNvPr id="89" name="Oval 88"/>
                  <p:cNvSpPr/>
                  <p:nvPr/>
                </p:nvSpPr>
                <p:spPr>
                  <a:xfrm>
                    <a:off x="8227838" y="4955121"/>
                    <a:ext cx="129025" cy="108760"/>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a:cxnSpLocks/>
                    <a:endCxn id="89" idx="5"/>
                  </p:cNvCxnSpPr>
                  <p:nvPr/>
                </p:nvCxnSpPr>
                <p:spPr>
                  <a:xfrm flipH="1" flipV="1">
                    <a:off x="8337968" y="5047953"/>
                    <a:ext cx="408486" cy="137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655339" y="5047395"/>
                    <a:ext cx="782458" cy="461665"/>
                  </a:xfrm>
                  <a:prstGeom prst="rect">
                    <a:avLst/>
                  </a:prstGeom>
                  <a:noFill/>
                </p:spPr>
                <p:txBody>
                  <a:bodyPr wrap="square" rtlCol="0">
                    <a:spAutoFit/>
                  </a:bodyPr>
                  <a:lstStyle/>
                  <a:p>
                    <a:r>
                      <a:rPr lang="en-US" sz="1200" b="1" dirty="0"/>
                      <a:t>n=2 RSAE</a:t>
                    </a:r>
                  </a:p>
                </p:txBody>
              </p:sp>
            </p:grpSp>
          </p:grpSp>
        </p:grpSp>
        <p:grpSp>
          <p:nvGrpSpPr>
            <p:cNvPr id="101" name="Group 100"/>
            <p:cNvGrpSpPr/>
            <p:nvPr/>
          </p:nvGrpSpPr>
          <p:grpSpPr>
            <a:xfrm>
              <a:off x="4748108" y="1791358"/>
              <a:ext cx="3024292" cy="1753197"/>
              <a:chOff x="4748108" y="1896133"/>
              <a:chExt cx="3024292" cy="1753197"/>
            </a:xfrm>
          </p:grpSpPr>
          <p:pic>
            <p:nvPicPr>
              <p:cNvPr id="3" name="Picture 2" descr="A close up of a map&#10;&#10;Description generated with high confidence"/>
              <p:cNvPicPr>
                <a:picLocks noChangeAspect="1"/>
              </p:cNvPicPr>
              <p:nvPr/>
            </p:nvPicPr>
            <p:blipFill rotWithShape="1">
              <a:blip r:embed="rId5">
                <a:extLst>
                  <a:ext uri="{28A0092B-C50C-407E-A947-70E740481C1C}">
                    <a14:useLocalDpi xmlns:a14="http://schemas.microsoft.com/office/drawing/2010/main" val="0"/>
                  </a:ext>
                </a:extLst>
              </a:blip>
              <a:srcRect l="8943" t="9228" r="8903" b="4630"/>
              <a:stretch/>
            </p:blipFill>
            <p:spPr>
              <a:xfrm>
                <a:off x="4748108" y="1896133"/>
                <a:ext cx="3024292" cy="1655064"/>
              </a:xfrm>
              <a:prstGeom prst="rect">
                <a:avLst/>
              </a:prstGeom>
            </p:spPr>
          </p:pic>
          <p:grpSp>
            <p:nvGrpSpPr>
              <p:cNvPr id="83" name="Group 82"/>
              <p:cNvGrpSpPr/>
              <p:nvPr/>
            </p:nvGrpSpPr>
            <p:grpSpPr>
              <a:xfrm>
                <a:off x="5022197" y="2078615"/>
                <a:ext cx="2462011" cy="1570715"/>
                <a:chOff x="5022197" y="2078615"/>
                <a:chExt cx="2462011" cy="1570715"/>
              </a:xfrm>
            </p:grpSpPr>
            <p:grpSp>
              <p:nvGrpSpPr>
                <p:cNvPr id="82" name="Group 81"/>
                <p:cNvGrpSpPr/>
                <p:nvPr/>
              </p:nvGrpSpPr>
              <p:grpSpPr>
                <a:xfrm>
                  <a:off x="5988206" y="2078615"/>
                  <a:ext cx="1496002" cy="521855"/>
                  <a:chOff x="10429467" y="2905127"/>
                  <a:chExt cx="1496002" cy="521855"/>
                </a:xfrm>
              </p:grpSpPr>
              <p:sp>
                <p:nvSpPr>
                  <p:cNvPr id="16" name="Oval 15"/>
                  <p:cNvSpPr/>
                  <p:nvPr/>
                </p:nvSpPr>
                <p:spPr>
                  <a:xfrm>
                    <a:off x="10429467" y="3308867"/>
                    <a:ext cx="497683" cy="118115"/>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a:cxnSpLocks/>
                    <a:endCxn id="16" idx="7"/>
                  </p:cNvCxnSpPr>
                  <p:nvPr/>
                </p:nvCxnSpPr>
                <p:spPr>
                  <a:xfrm flipH="1">
                    <a:off x="10854266" y="3043628"/>
                    <a:ext cx="456265" cy="282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233548" y="2905127"/>
                    <a:ext cx="691921" cy="276999"/>
                  </a:xfrm>
                  <a:prstGeom prst="rect">
                    <a:avLst/>
                  </a:prstGeom>
                  <a:noFill/>
                </p:spPr>
                <p:txBody>
                  <a:bodyPr wrap="none" rtlCol="0">
                    <a:spAutoFit/>
                  </a:bodyPr>
                  <a:lstStyle/>
                  <a:p>
                    <a:r>
                      <a:rPr lang="en-US" sz="1200" b="1" dirty="0"/>
                      <a:t>n=6 TAE</a:t>
                    </a:r>
                  </a:p>
                </p:txBody>
              </p:sp>
            </p:grpSp>
            <p:grpSp>
              <p:nvGrpSpPr>
                <p:cNvPr id="79" name="Group 78"/>
                <p:cNvGrpSpPr/>
                <p:nvPr/>
              </p:nvGrpSpPr>
              <p:grpSpPr>
                <a:xfrm>
                  <a:off x="5022197" y="2200612"/>
                  <a:ext cx="1192866" cy="535368"/>
                  <a:chOff x="9447288" y="3046395"/>
                  <a:chExt cx="1192866" cy="535368"/>
                </a:xfrm>
              </p:grpSpPr>
              <p:sp>
                <p:nvSpPr>
                  <p:cNvPr id="15" name="Oval 14"/>
                  <p:cNvSpPr/>
                  <p:nvPr/>
                </p:nvSpPr>
                <p:spPr>
                  <a:xfrm>
                    <a:off x="10347260" y="3441557"/>
                    <a:ext cx="292894" cy="140206"/>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cxnSpLocks/>
                    <a:endCxn id="15" idx="1"/>
                  </p:cNvCxnSpPr>
                  <p:nvPr/>
                </p:nvCxnSpPr>
                <p:spPr>
                  <a:xfrm>
                    <a:off x="10046086" y="3184896"/>
                    <a:ext cx="344067" cy="277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47288" y="3046395"/>
                    <a:ext cx="691921" cy="276999"/>
                  </a:xfrm>
                  <a:prstGeom prst="rect">
                    <a:avLst/>
                  </a:prstGeom>
                  <a:noFill/>
                </p:spPr>
                <p:txBody>
                  <a:bodyPr wrap="none" rtlCol="0">
                    <a:spAutoFit/>
                  </a:bodyPr>
                  <a:lstStyle/>
                  <a:p>
                    <a:r>
                      <a:rPr lang="en-US" sz="1200" b="1" dirty="0"/>
                      <a:t>n=5 TAE</a:t>
                    </a:r>
                  </a:p>
                </p:txBody>
              </p:sp>
            </p:grpSp>
            <p:grpSp>
              <p:nvGrpSpPr>
                <p:cNvPr id="73" name="Group 72"/>
                <p:cNvGrpSpPr/>
                <p:nvPr/>
              </p:nvGrpSpPr>
              <p:grpSpPr>
                <a:xfrm>
                  <a:off x="5022197" y="2877118"/>
                  <a:ext cx="1295259" cy="461665"/>
                  <a:chOff x="9679695" y="3835090"/>
                  <a:chExt cx="1295259" cy="461665"/>
                </a:xfrm>
              </p:grpSpPr>
              <p:sp>
                <p:nvSpPr>
                  <p:cNvPr id="14" name="Oval 13"/>
                  <p:cNvSpPr/>
                  <p:nvPr/>
                </p:nvSpPr>
                <p:spPr>
                  <a:xfrm>
                    <a:off x="10748238" y="3853967"/>
                    <a:ext cx="226716" cy="167179"/>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cxnSpLocks/>
                    <a:endCxn id="14" idx="2"/>
                  </p:cNvCxnSpPr>
                  <p:nvPr/>
                </p:nvCxnSpPr>
                <p:spPr>
                  <a:xfrm flipV="1">
                    <a:off x="10375020" y="3937557"/>
                    <a:ext cx="373218" cy="35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679695" y="3835090"/>
                    <a:ext cx="782458" cy="461665"/>
                  </a:xfrm>
                  <a:prstGeom prst="rect">
                    <a:avLst/>
                  </a:prstGeom>
                  <a:noFill/>
                </p:spPr>
                <p:txBody>
                  <a:bodyPr wrap="none" rtlCol="0">
                    <a:spAutoFit/>
                  </a:bodyPr>
                  <a:lstStyle/>
                  <a:p>
                    <a:r>
                      <a:rPr lang="en-US" sz="1200" b="1" dirty="0"/>
                      <a:t>n=4 RSAE</a:t>
                    </a:r>
                  </a:p>
                  <a:p>
                    <a:endParaRPr lang="en-US" sz="1200" b="1" dirty="0"/>
                  </a:p>
                </p:txBody>
              </p:sp>
            </p:grpSp>
            <p:grpSp>
              <p:nvGrpSpPr>
                <p:cNvPr id="67" name="Group 66"/>
                <p:cNvGrpSpPr/>
                <p:nvPr/>
              </p:nvGrpSpPr>
              <p:grpSpPr>
                <a:xfrm>
                  <a:off x="6026581" y="3095391"/>
                  <a:ext cx="1209959" cy="553939"/>
                  <a:chOff x="8227838" y="4955121"/>
                  <a:chExt cx="1209959" cy="553939"/>
                </a:xfrm>
              </p:grpSpPr>
              <p:sp>
                <p:nvSpPr>
                  <p:cNvPr id="10" name="Oval 9"/>
                  <p:cNvSpPr/>
                  <p:nvPr/>
                </p:nvSpPr>
                <p:spPr>
                  <a:xfrm>
                    <a:off x="8227838" y="4955121"/>
                    <a:ext cx="129025" cy="108760"/>
                  </a:xfrm>
                  <a:prstGeom prst="ellipse">
                    <a:avLst/>
                  </a:prstGeom>
                  <a:solidFill>
                    <a:schemeClr val="bg1">
                      <a:lumMod val="75000"/>
                      <a:alpha val="47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cxnSpLocks/>
                    <a:endCxn id="10" idx="5"/>
                  </p:cNvCxnSpPr>
                  <p:nvPr/>
                </p:nvCxnSpPr>
                <p:spPr>
                  <a:xfrm flipH="1" flipV="1">
                    <a:off x="8337968" y="5047953"/>
                    <a:ext cx="408486" cy="137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655339" y="5047395"/>
                    <a:ext cx="782458" cy="461665"/>
                  </a:xfrm>
                  <a:prstGeom prst="rect">
                    <a:avLst/>
                  </a:prstGeom>
                  <a:noFill/>
                </p:spPr>
                <p:txBody>
                  <a:bodyPr wrap="square" rtlCol="0">
                    <a:spAutoFit/>
                  </a:bodyPr>
                  <a:lstStyle/>
                  <a:p>
                    <a:r>
                      <a:rPr lang="en-US" sz="1200" b="1" dirty="0"/>
                      <a:t>n=2 RSAE</a:t>
                    </a:r>
                  </a:p>
                </p:txBody>
              </p:sp>
            </p:grpSp>
          </p:grpSp>
        </p:grpSp>
        <p:sp>
          <p:nvSpPr>
            <p:cNvPr id="59" name="Rectangle 58"/>
            <p:cNvSpPr/>
            <p:nvPr/>
          </p:nvSpPr>
          <p:spPr>
            <a:xfrm>
              <a:off x="4748109" y="75627"/>
              <a:ext cx="3136109" cy="402012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cxnSpLocks/>
            </p:cNvCxnSpPr>
            <p:nvPr/>
          </p:nvCxnSpPr>
          <p:spPr>
            <a:xfrm>
              <a:off x="4748109" y="3443247"/>
              <a:ext cx="31361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685335" y="3394012"/>
              <a:ext cx="3233306"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 Raw spectrogram. Bottom: Spectrogram with different clusters plotted in different colors. Identification of different Alfvén eigenmodes from Critical gradient behavior of fast-ion transport from AE’s.</a:t>
              </a:r>
            </a:p>
          </p:txBody>
        </p:sp>
      </p:grpSp>
      <p:grpSp>
        <p:nvGrpSpPr>
          <p:cNvPr id="104" name="Group 103"/>
          <p:cNvGrpSpPr/>
          <p:nvPr/>
        </p:nvGrpSpPr>
        <p:grpSpPr>
          <a:xfrm>
            <a:off x="7891567" y="165314"/>
            <a:ext cx="3599499" cy="2611686"/>
            <a:chOff x="721042" y="3322320"/>
            <a:chExt cx="3599499" cy="2611686"/>
          </a:xfrm>
        </p:grpSpPr>
        <p:sp>
          <p:nvSpPr>
            <p:cNvPr id="105" name="Rectangle 104"/>
            <p:cNvSpPr/>
            <p:nvPr/>
          </p:nvSpPr>
          <p:spPr>
            <a:xfrm>
              <a:off x="784860" y="3322320"/>
              <a:ext cx="3535680" cy="2260859"/>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6"/>
            <a:stretch>
              <a:fillRect/>
            </a:stretch>
          </p:blipFill>
          <p:spPr>
            <a:xfrm>
              <a:off x="878815" y="3396148"/>
              <a:ext cx="3286125" cy="2124075"/>
            </a:xfrm>
            <a:prstGeom prst="rect">
              <a:avLst/>
            </a:prstGeom>
          </p:spPr>
        </p:pic>
        <p:cxnSp>
          <p:nvCxnSpPr>
            <p:cNvPr id="107" name="Straight Connector 106"/>
            <p:cNvCxnSpPr/>
            <p:nvPr/>
          </p:nvCxnSpPr>
          <p:spPr bwMode="auto">
            <a:xfrm>
              <a:off x="3109879" y="3477321"/>
              <a:ext cx="0" cy="1915228"/>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Straight Connector 107"/>
            <p:cNvCxnSpPr/>
            <p:nvPr/>
          </p:nvCxnSpPr>
          <p:spPr bwMode="auto">
            <a:xfrm>
              <a:off x="3309904" y="3477321"/>
              <a:ext cx="0" cy="1915228"/>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Box 108"/>
            <p:cNvSpPr txBox="1"/>
            <p:nvPr/>
          </p:nvSpPr>
          <p:spPr>
            <a:xfrm>
              <a:off x="2960654" y="5336958"/>
              <a:ext cx="505267" cy="246221"/>
            </a:xfrm>
            <a:prstGeom prst="rect">
              <a:avLst/>
            </a:prstGeom>
            <a:noFill/>
          </p:spPr>
          <p:txBody>
            <a:bodyPr wrap="none" rtlCol="0">
              <a:spAutoFit/>
            </a:bodyPr>
            <a:lstStyle/>
            <a:p>
              <a:r>
                <a:rPr lang="en-US" sz="1000" dirty="0">
                  <a:solidFill>
                    <a:srgbClr val="FF0000"/>
                  </a:solidFill>
                </a:rPr>
                <a:t>70  77</a:t>
              </a:r>
            </a:p>
          </p:txBody>
        </p:sp>
        <p:sp>
          <p:nvSpPr>
            <p:cNvPr id="110" name="Rectangle 109"/>
            <p:cNvSpPr/>
            <p:nvPr/>
          </p:nvSpPr>
          <p:spPr>
            <a:xfrm>
              <a:off x="784861" y="5586156"/>
              <a:ext cx="3535680" cy="300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721042" y="5533896"/>
              <a:ext cx="3599497" cy="400110"/>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Figure X. Fourier transform of shot 159243 at t = 450 ms. Frequency peaks are shown in red.</a:t>
              </a:r>
            </a:p>
          </p:txBody>
        </p:sp>
      </p:grpSp>
    </p:spTree>
    <p:extLst>
      <p:ext uri="{BB962C8B-B14F-4D97-AF65-F5344CB8AC3E}">
        <p14:creationId xmlns:p14="http://schemas.microsoft.com/office/powerpoint/2010/main" val="117342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53331" y="96599"/>
            <a:ext cx="4029121" cy="2786142"/>
            <a:chOff x="1052491" y="1125299"/>
            <a:chExt cx="4029121" cy="2786142"/>
          </a:xfrm>
        </p:grpSpPr>
        <p:grpSp>
          <p:nvGrpSpPr>
            <p:cNvPr id="20" name="Group 19"/>
            <p:cNvGrpSpPr/>
            <p:nvPr/>
          </p:nvGrpSpPr>
          <p:grpSpPr>
            <a:xfrm>
              <a:off x="1052491" y="1125299"/>
              <a:ext cx="4029121" cy="2525439"/>
              <a:chOff x="4351021" y="984821"/>
              <a:chExt cx="4008120" cy="2364870"/>
            </a:xfrm>
          </p:grpSpPr>
          <p:pic>
            <p:nvPicPr>
              <p:cNvPr id="21" name="Picture 20"/>
              <p:cNvPicPr>
                <a:picLocks noChangeAspect="1"/>
              </p:cNvPicPr>
              <p:nvPr/>
            </p:nvPicPr>
            <p:blipFill rotWithShape="1">
              <a:blip r:embed="rId2">
                <a:clrChange>
                  <a:clrFrom>
                    <a:srgbClr val="BFBFBF"/>
                  </a:clrFrom>
                  <a:clrTo>
                    <a:srgbClr val="BFBFBF">
                      <a:alpha val="0"/>
                    </a:srgbClr>
                  </a:clrTo>
                </a:clrChange>
              </a:blip>
              <a:srcRect t="-741" b="50426"/>
              <a:stretch/>
            </p:blipFill>
            <p:spPr>
              <a:xfrm>
                <a:off x="4351021" y="984821"/>
                <a:ext cx="4008120" cy="2364870"/>
              </a:xfrm>
              <a:prstGeom prst="rect">
                <a:avLst/>
              </a:prstGeom>
            </p:spPr>
          </p:pic>
          <p:cxnSp>
            <p:nvCxnSpPr>
              <p:cNvPr id="22" name="Straight Connector 21"/>
              <p:cNvCxnSpPr/>
              <p:nvPr/>
            </p:nvCxnSpPr>
            <p:spPr bwMode="auto">
              <a:xfrm flipV="1">
                <a:off x="5106034" y="1071847"/>
                <a:ext cx="12700" cy="223332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V="1">
                <a:off x="5154929" y="1071846"/>
                <a:ext cx="12700" cy="2233327"/>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flipV="1">
                <a:off x="4597400" y="2482279"/>
                <a:ext cx="3683000" cy="635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flipV="1">
                <a:off x="4597400" y="2565288"/>
                <a:ext cx="3683000" cy="635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25"/>
              <p:cNvSpPr/>
              <p:nvPr/>
            </p:nvSpPr>
            <p:spPr bwMode="auto">
              <a:xfrm>
                <a:off x="5104763" y="2482279"/>
                <a:ext cx="50166" cy="89359"/>
              </a:xfrm>
              <a:prstGeom prst="rect">
                <a:avLst/>
              </a:pr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Century Gothic" panose="020B0502020202020204" pitchFamily="34" charset="0"/>
                </a:endParaRPr>
              </a:p>
            </p:txBody>
          </p:sp>
          <p:cxnSp>
            <p:nvCxnSpPr>
              <p:cNvPr id="27" name="Straight Arrow Connector 26"/>
              <p:cNvCxnSpPr/>
              <p:nvPr/>
            </p:nvCxnSpPr>
            <p:spPr bwMode="auto">
              <a:xfrm flipH="1">
                <a:off x="5191124" y="2101850"/>
                <a:ext cx="498477" cy="3508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TextBox 27"/>
                  <p:cNvSpPr txBox="1"/>
                  <p:nvPr/>
                </p:nvSpPr>
                <p:spPr>
                  <a:xfrm>
                    <a:off x="5689601" y="1680051"/>
                    <a:ext cx="1154483" cy="430887"/>
                  </a:xfrm>
                  <a:prstGeom prst="rect">
                    <a:avLst/>
                  </a:prstGeom>
                  <a:noFill/>
                </p:spPr>
                <p:txBody>
                  <a:bodyPr wrap="none" rtlCol="0">
                    <a:spAutoFit/>
                  </a:bodyPr>
                  <a:lstStyle/>
                  <a:p>
                    <a:r>
                      <a:rPr lang="en-US" sz="1100" dirty="0"/>
                      <a:t>Area of Interest</a:t>
                    </a:r>
                  </a:p>
                  <a:p>
                    <a:r>
                      <a:rPr lang="en-US" sz="1100" dirty="0"/>
                      <a:t>f </a:t>
                    </a:r>
                    <a14:m>
                      <m:oMath xmlns:m="http://schemas.openxmlformats.org/officeDocument/2006/math">
                        <m:r>
                          <a:rPr lang="en-US" sz="1100" b="0" i="1" smtClean="0">
                            <a:latin typeface="Cambria Math" panose="02040503050406030204" pitchFamily="18" charset="0"/>
                          </a:rPr>
                          <m:t>≅</m:t>
                        </m:r>
                      </m:oMath>
                    </a14:m>
                    <a:r>
                      <a:rPr lang="en-US" sz="1100" dirty="0"/>
                      <a:t> 75  ;  t </a:t>
                    </a:r>
                    <a14:m>
                      <m:oMath xmlns:m="http://schemas.openxmlformats.org/officeDocument/2006/math">
                        <m:r>
                          <a:rPr lang="en-US" sz="1100" b="0" i="1" smtClean="0">
                            <a:latin typeface="Cambria Math" panose="02040503050406030204" pitchFamily="18" charset="0"/>
                          </a:rPr>
                          <m:t>≅</m:t>
                        </m:r>
                      </m:oMath>
                    </a14:m>
                    <a:r>
                      <a:rPr lang="en-US" sz="1100" dirty="0"/>
                      <a:t> 450</a:t>
                    </a:r>
                  </a:p>
                </p:txBody>
              </p:sp>
            </mc:Choice>
            <mc:Fallback xmlns="">
              <p:sp>
                <p:nvSpPr>
                  <p:cNvPr id="35" name="TextBox 34"/>
                  <p:cNvSpPr txBox="1">
                    <a:spLocks noRot="1" noChangeAspect="1" noMove="1" noResize="1" noEditPoints="1" noAdjustHandles="1" noChangeArrowheads="1" noChangeShapeType="1" noTextEdit="1"/>
                  </p:cNvSpPr>
                  <p:nvPr/>
                </p:nvSpPr>
                <p:spPr>
                  <a:xfrm>
                    <a:off x="5689601" y="1680051"/>
                    <a:ext cx="1154483" cy="430887"/>
                  </a:xfrm>
                  <a:prstGeom prst="rect">
                    <a:avLst/>
                  </a:prstGeom>
                  <a:blipFill>
                    <a:blip r:embed="rId6"/>
                    <a:stretch>
                      <a:fillRect b="-9859"/>
                    </a:stretch>
                  </a:blipFill>
                </p:spPr>
                <p:txBody>
                  <a:bodyPr/>
                  <a:lstStyle/>
                  <a:p>
                    <a:r>
                      <a:rPr lang="en-US">
                        <a:noFill/>
                      </a:rPr>
                      <a:t> </a:t>
                    </a:r>
                  </a:p>
                </p:txBody>
              </p:sp>
            </mc:Fallback>
          </mc:AlternateContent>
          <p:sp>
            <p:nvSpPr>
              <p:cNvPr id="29" name="Rectangle 28"/>
              <p:cNvSpPr/>
              <p:nvPr/>
            </p:nvSpPr>
            <p:spPr bwMode="auto">
              <a:xfrm>
                <a:off x="5689601" y="1689138"/>
                <a:ext cx="1166812" cy="418513"/>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Century Gothic" panose="020B0502020202020204" pitchFamily="34" charset="0"/>
                </a:endParaRPr>
              </a:p>
            </p:txBody>
          </p:sp>
        </p:grpSp>
        <p:sp>
          <p:nvSpPr>
            <p:cNvPr id="30" name="Rectangle 29"/>
            <p:cNvSpPr/>
            <p:nvPr/>
          </p:nvSpPr>
          <p:spPr>
            <a:xfrm>
              <a:off x="1057275" y="3644926"/>
              <a:ext cx="4017169" cy="264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089660" y="3665220"/>
              <a:ext cx="3947160"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Spectrogram of shot 159243.</a:t>
              </a:r>
            </a:p>
          </p:txBody>
        </p:sp>
      </p:grpSp>
      <p:grpSp>
        <p:nvGrpSpPr>
          <p:cNvPr id="67" name="Group 66"/>
          <p:cNvGrpSpPr/>
          <p:nvPr/>
        </p:nvGrpSpPr>
        <p:grpSpPr>
          <a:xfrm>
            <a:off x="4430395" y="410528"/>
            <a:ext cx="7019291" cy="2699386"/>
            <a:chOff x="14095" y="-8013"/>
            <a:chExt cx="5229509" cy="2957534"/>
          </a:xfrm>
        </p:grpSpPr>
        <p:sp>
          <p:nvSpPr>
            <p:cNvPr id="68" name="Rectangle 67"/>
            <p:cNvSpPr/>
            <p:nvPr/>
          </p:nvSpPr>
          <p:spPr>
            <a:xfrm>
              <a:off x="31751" y="0"/>
              <a:ext cx="4925195" cy="2527232"/>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69" name="Group 68"/>
            <p:cNvGrpSpPr/>
            <p:nvPr/>
          </p:nvGrpSpPr>
          <p:grpSpPr>
            <a:xfrm>
              <a:off x="56581" y="-8013"/>
              <a:ext cx="5187023" cy="2473338"/>
              <a:chOff x="56581" y="-8013"/>
              <a:chExt cx="5187023" cy="2473338"/>
            </a:xfrm>
          </p:grpSpPr>
          <p:pic>
            <p:nvPicPr>
              <p:cNvPr id="72" name="Picture 71"/>
              <p:cNvPicPr>
                <a:picLocks noChangeAspect="1"/>
              </p:cNvPicPr>
              <p:nvPr/>
            </p:nvPicPr>
            <p:blipFill>
              <a:blip r:embed="rId7"/>
              <a:stretch>
                <a:fillRect/>
              </a:stretch>
            </p:blipFill>
            <p:spPr>
              <a:xfrm>
                <a:off x="56581" y="24688"/>
                <a:ext cx="4705919" cy="2440637"/>
              </a:xfrm>
              <a:prstGeom prst="rect">
                <a:avLst/>
              </a:prstGeom>
            </p:spPr>
          </p:pic>
          <p:sp>
            <p:nvSpPr>
              <p:cNvPr id="73" name="TextBox 36"/>
              <p:cNvSpPr txBox="1"/>
              <p:nvPr/>
            </p:nvSpPr>
            <p:spPr>
              <a:xfrm>
                <a:off x="1799024" y="22468"/>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74" name="TextBox 37"/>
              <p:cNvSpPr txBox="1"/>
              <p:nvPr/>
            </p:nvSpPr>
            <p:spPr>
              <a:xfrm>
                <a:off x="4065483" y="-8013"/>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a:effectLst/>
                  <a:latin typeface="Times New Roman" panose="02020603050405020304" pitchFamily="18" charset="0"/>
                  <a:ea typeface="Times New Roman" panose="02020603050405020304" pitchFamily="18" charset="0"/>
                </a:endParaRPr>
              </a:p>
            </p:txBody>
          </p:sp>
          <p:sp>
            <p:nvSpPr>
              <p:cNvPr id="75" name="TextBox 38"/>
              <p:cNvSpPr txBox="1"/>
              <p:nvPr/>
            </p:nvSpPr>
            <p:spPr>
              <a:xfrm>
                <a:off x="1162817" y="834066"/>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n=3</a:t>
                </a:r>
                <a:endParaRPr lang="en-US" sz="1200">
                  <a:effectLst/>
                  <a:latin typeface="Times New Roman" panose="02020603050405020304" pitchFamily="18" charset="0"/>
                  <a:ea typeface="Times New Roman" panose="02020603050405020304" pitchFamily="18" charset="0"/>
                </a:endParaRPr>
              </a:p>
            </p:txBody>
          </p:sp>
          <p:sp>
            <p:nvSpPr>
              <p:cNvPr id="76" name="TextBox 39"/>
              <p:cNvSpPr txBox="1"/>
              <p:nvPr/>
            </p:nvSpPr>
            <p:spPr>
              <a:xfrm>
                <a:off x="2554537" y="806255"/>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n=4</a:t>
                </a:r>
                <a:endParaRPr lang="en-US" sz="1200">
                  <a:effectLst/>
                  <a:latin typeface="Times New Roman" panose="02020603050405020304" pitchFamily="18" charset="0"/>
                  <a:ea typeface="Times New Roman" panose="02020603050405020304" pitchFamily="18" charset="0"/>
                </a:endParaRPr>
              </a:p>
            </p:txBody>
          </p:sp>
          <p:sp>
            <p:nvSpPr>
              <p:cNvPr id="77" name="TextBox 40"/>
              <p:cNvSpPr txBox="1"/>
              <p:nvPr/>
            </p:nvSpPr>
            <p:spPr>
              <a:xfrm>
                <a:off x="4050000" y="797303"/>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n=5</a:t>
                </a:r>
                <a:endParaRPr lang="en-US" sz="1200">
                  <a:effectLst/>
                  <a:latin typeface="Times New Roman" panose="02020603050405020304" pitchFamily="18" charset="0"/>
                  <a:ea typeface="Times New Roman" panose="02020603050405020304" pitchFamily="18" charset="0"/>
                </a:endParaRPr>
              </a:p>
            </p:txBody>
          </p:sp>
          <p:sp>
            <p:nvSpPr>
              <p:cNvPr id="78" name="TextBox 41"/>
              <p:cNvSpPr txBox="1"/>
              <p:nvPr/>
            </p:nvSpPr>
            <p:spPr>
              <a:xfrm>
                <a:off x="973491" y="1624452"/>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n=6</a:t>
                </a:r>
                <a:endParaRPr lang="en-US" sz="1200">
                  <a:effectLst/>
                  <a:latin typeface="Times New Roman" panose="02020603050405020304" pitchFamily="18" charset="0"/>
                  <a:ea typeface="Times New Roman" panose="02020603050405020304" pitchFamily="18" charset="0"/>
                </a:endParaRPr>
              </a:p>
            </p:txBody>
          </p:sp>
          <p:sp>
            <p:nvSpPr>
              <p:cNvPr id="79" name="TextBox 42"/>
              <p:cNvSpPr txBox="1"/>
              <p:nvPr/>
            </p:nvSpPr>
            <p:spPr>
              <a:xfrm>
                <a:off x="1093092" y="1587041"/>
                <a:ext cx="2471487" cy="835660"/>
              </a:xfrm>
              <a:prstGeom prst="rect">
                <a:avLst/>
              </a:prstGeom>
              <a:noFill/>
            </p:spPr>
            <p:txBody>
              <a:bodyPr wrap="square" rtlCol="0">
                <a:noAutofit/>
              </a:bodyPr>
              <a:lstStyle/>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 = 450 ms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 70 kHz</a:t>
                </a:r>
                <a:endParaRPr lang="en-US" sz="1200">
                  <a:effectLst/>
                  <a:latin typeface="Times New Roman" panose="02020603050405020304" pitchFamily="18" charset="0"/>
                  <a:ea typeface="Times New Roman" panose="02020603050405020304" pitchFamily="18" charset="0"/>
                </a:endParaRPr>
              </a:p>
            </p:txBody>
          </p:sp>
          <p:cxnSp>
            <p:nvCxnSpPr>
              <p:cNvPr id="80" name="Straight Arrow Connector 79"/>
              <p:cNvCxnSpPr>
                <a:cxnSpLocks/>
              </p:cNvCxnSpPr>
              <p:nvPr/>
            </p:nvCxnSpPr>
            <p:spPr bwMode="auto">
              <a:xfrm flipV="1">
                <a:off x="3022959" y="2038292"/>
                <a:ext cx="359195" cy="2368"/>
              </a:xfrm>
              <a:prstGeom prst="straightConnector1">
                <a:avLst/>
              </a:prstGeom>
              <a:solidFill>
                <a:schemeClr val="accent1"/>
              </a:solidFill>
              <a:ln w="317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44"/>
              <p:cNvSpPr txBox="1"/>
              <p:nvPr/>
            </p:nvSpPr>
            <p:spPr>
              <a:xfrm>
                <a:off x="2772117" y="1568931"/>
                <a:ext cx="2471487" cy="835660"/>
              </a:xfrm>
              <a:prstGeom prst="rect">
                <a:avLst/>
              </a:prstGeom>
              <a:noFill/>
            </p:spPr>
            <p:txBody>
              <a:bodyPr wrap="square" rtlCol="0">
                <a:noAutofit/>
              </a:bodyPr>
              <a:lstStyle/>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fit is</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82" name="TextBox 48"/>
              <p:cNvSpPr txBox="1"/>
              <p:nvPr/>
            </p:nvSpPr>
            <p:spPr>
              <a:xfrm>
                <a:off x="258585" y="411665"/>
                <a:ext cx="532765" cy="370205"/>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n=0</a:t>
                </a:r>
                <a:endParaRPr lang="en-US" sz="1200">
                  <a:effectLst/>
                  <a:latin typeface="Times New Roman" panose="02020603050405020304" pitchFamily="18" charset="0"/>
                  <a:ea typeface="Times New Roman" panose="02020603050405020304" pitchFamily="18" charset="0"/>
                </a:endParaRPr>
              </a:p>
            </p:txBody>
          </p:sp>
        </p:grpSp>
        <p:sp>
          <p:nvSpPr>
            <p:cNvPr id="70" name="Rectangle 69"/>
            <p:cNvSpPr/>
            <p:nvPr/>
          </p:nvSpPr>
          <p:spPr>
            <a:xfrm>
              <a:off x="31752" y="2531759"/>
              <a:ext cx="4926332" cy="395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TextBox 53"/>
            <p:cNvSpPr txBox="1"/>
            <p:nvPr/>
          </p:nvSpPr>
          <p:spPr>
            <a:xfrm>
              <a:off x="14095" y="2490015"/>
              <a:ext cx="4915211" cy="459506"/>
            </a:xfrm>
            <a:prstGeom prst="rect">
              <a:avLst/>
            </a:prstGeom>
            <a:noFill/>
          </p:spPr>
          <p:txBody>
            <a:bodyPr wrap="square" rtlCol="0">
              <a:noAutofit/>
            </a:bodyPr>
            <a:lstStyle/>
            <a:p>
              <a:pPr marL="0" marR="0" algn="just">
                <a:spcBef>
                  <a:spcPts val="0"/>
                </a:spcBef>
                <a:spcAft>
                  <a:spcPts val="0"/>
                </a:spcAft>
              </a:pPr>
              <a:r>
                <a:rPr lang="en-US" sz="1000" kern="1200">
                  <a:solidFill>
                    <a:srgbClr val="000000"/>
                  </a:solidFill>
                  <a:effectLst/>
                  <a:latin typeface="Times New Roman" panose="02020603050405020304" pitchFamily="18" charset="0"/>
                  <a:ea typeface="Times New Roman" panose="02020603050405020304" pitchFamily="18" charset="0"/>
                </a:rPr>
                <a:t>Figure 7. Each graph is an attempt to fit the toroidal mode number. Data points are phases and phase differences between probe pairs. Solid line represents the theoretical fit to that toroidal mode number.</a:t>
              </a:r>
              <a:endParaRPr lang="en-US" sz="1200">
                <a:effectLst/>
                <a:latin typeface="Times New Roman" panose="02020603050405020304" pitchFamily="18" charset="0"/>
                <a:ea typeface="Times New Roman" panose="02020603050405020304" pitchFamily="18" charset="0"/>
              </a:endParaRPr>
            </a:p>
          </p:txBody>
        </p:sp>
      </p:grpSp>
      <p:grpSp>
        <p:nvGrpSpPr>
          <p:cNvPr id="100" name="Group 99"/>
          <p:cNvGrpSpPr/>
          <p:nvPr/>
        </p:nvGrpSpPr>
        <p:grpSpPr>
          <a:xfrm>
            <a:off x="4430395" y="3138182"/>
            <a:ext cx="7019291" cy="2692072"/>
            <a:chOff x="5763895" y="3481082"/>
            <a:chExt cx="7019291" cy="2692072"/>
          </a:xfrm>
        </p:grpSpPr>
        <p:sp>
          <p:nvSpPr>
            <p:cNvPr id="84" name="Rectangle 83"/>
            <p:cNvSpPr/>
            <p:nvPr/>
          </p:nvSpPr>
          <p:spPr>
            <a:xfrm>
              <a:off x="5787594" y="3481082"/>
              <a:ext cx="6610827" cy="2306643"/>
            </a:xfrm>
            <a:prstGeom prst="rect">
              <a:avLst/>
            </a:prstGeom>
            <a:solidFill>
              <a:srgbClr val="FCF4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57" name="Picture 56"/>
            <p:cNvPicPr>
              <a:picLocks noChangeAspect="1"/>
            </p:cNvPicPr>
            <p:nvPr/>
          </p:nvPicPr>
          <p:blipFill>
            <a:blip r:embed="rId8"/>
            <a:stretch>
              <a:fillRect/>
            </a:stretch>
          </p:blipFill>
          <p:spPr>
            <a:xfrm>
              <a:off x="5873496" y="3528060"/>
              <a:ext cx="6318504" cy="2231136"/>
            </a:xfrm>
            <a:prstGeom prst="rect">
              <a:avLst/>
            </a:prstGeom>
          </p:spPr>
        </p:pic>
        <p:sp>
          <p:nvSpPr>
            <p:cNvPr id="89" name="TextBox 36"/>
            <p:cNvSpPr txBox="1"/>
            <p:nvPr/>
          </p:nvSpPr>
          <p:spPr>
            <a:xfrm>
              <a:off x="8159710" y="3501588"/>
              <a:ext cx="715102" cy="337892"/>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n=1</a:t>
              </a:r>
              <a:endParaRPr lang="en-US" sz="1200">
                <a:effectLst/>
                <a:latin typeface="Times New Roman" panose="02020603050405020304" pitchFamily="18" charset="0"/>
                <a:ea typeface="Times New Roman" panose="02020603050405020304" pitchFamily="18" charset="0"/>
              </a:endParaRPr>
            </a:p>
          </p:txBody>
        </p:sp>
        <p:sp>
          <p:nvSpPr>
            <p:cNvPr id="90" name="TextBox 37"/>
            <p:cNvSpPr txBox="1"/>
            <p:nvPr/>
          </p:nvSpPr>
          <p:spPr>
            <a:xfrm>
              <a:off x="10749420" y="3845243"/>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dirty="0">
                <a:effectLst/>
                <a:latin typeface="Times New Roman" panose="02020603050405020304" pitchFamily="18" charset="0"/>
                <a:ea typeface="Times New Roman" panose="02020603050405020304" pitchFamily="18" charset="0"/>
              </a:endParaRPr>
            </a:p>
          </p:txBody>
        </p:sp>
        <p:sp>
          <p:nvSpPr>
            <p:cNvPr id="91" name="TextBox 38"/>
            <p:cNvSpPr txBox="1"/>
            <p:nvPr/>
          </p:nvSpPr>
          <p:spPr>
            <a:xfrm>
              <a:off x="7424825" y="4628109"/>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n=3</a:t>
              </a:r>
              <a:endParaRPr lang="en-US" sz="1200" dirty="0">
                <a:effectLst/>
                <a:latin typeface="Times New Roman" panose="02020603050405020304" pitchFamily="18" charset="0"/>
                <a:ea typeface="Times New Roman" panose="02020603050405020304" pitchFamily="18" charset="0"/>
              </a:endParaRPr>
            </a:p>
          </p:txBody>
        </p:sp>
        <p:sp>
          <p:nvSpPr>
            <p:cNvPr id="92" name="TextBox 39"/>
            <p:cNvSpPr txBox="1"/>
            <p:nvPr/>
          </p:nvSpPr>
          <p:spPr>
            <a:xfrm>
              <a:off x="9302383" y="4631300"/>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n=4</a:t>
              </a:r>
              <a:endParaRPr lang="en-US" sz="1200" dirty="0">
                <a:effectLst/>
                <a:latin typeface="Times New Roman" panose="02020603050405020304" pitchFamily="18" charset="0"/>
                <a:ea typeface="Times New Roman" panose="02020603050405020304" pitchFamily="18" charset="0"/>
              </a:endParaRPr>
            </a:p>
          </p:txBody>
        </p:sp>
        <p:sp>
          <p:nvSpPr>
            <p:cNvPr id="93" name="TextBox 40"/>
            <p:cNvSpPr txBox="1"/>
            <p:nvPr/>
          </p:nvSpPr>
          <p:spPr>
            <a:xfrm>
              <a:off x="11162025" y="4632654"/>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n=5</a:t>
              </a:r>
              <a:endParaRPr lang="en-US" sz="1200" dirty="0">
                <a:effectLst/>
                <a:latin typeface="Times New Roman" panose="02020603050405020304" pitchFamily="18" charset="0"/>
                <a:ea typeface="Times New Roman" panose="02020603050405020304" pitchFamily="18" charset="0"/>
              </a:endParaRPr>
            </a:p>
          </p:txBody>
        </p:sp>
        <p:sp>
          <p:nvSpPr>
            <p:cNvPr id="94" name="TextBox 41"/>
            <p:cNvSpPr txBox="1"/>
            <p:nvPr/>
          </p:nvSpPr>
          <p:spPr>
            <a:xfrm>
              <a:off x="7189753" y="5354268"/>
              <a:ext cx="715102" cy="337892"/>
            </a:xfrm>
            <a:prstGeom prst="rect">
              <a:avLst/>
            </a:prstGeom>
            <a:noFill/>
          </p:spPr>
          <p:txBody>
            <a:bodyPr wrap="square" rtlCol="0">
              <a:noAutofit/>
            </a:bodyPr>
            <a:lstStyle/>
            <a:p>
              <a:pPr marL="0" marR="0">
                <a:spcBef>
                  <a:spcPts val="0"/>
                </a:spcBef>
                <a:spcAft>
                  <a:spcPts val="0"/>
                </a:spcAft>
              </a:pPr>
              <a:r>
                <a:rPr lang="en-US"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n=6</a:t>
              </a:r>
              <a:endParaRPr lang="en-US" sz="1200">
                <a:effectLst/>
                <a:latin typeface="Times New Roman" panose="02020603050405020304" pitchFamily="18" charset="0"/>
                <a:ea typeface="Times New Roman" panose="02020603050405020304" pitchFamily="18" charset="0"/>
              </a:endParaRPr>
            </a:p>
          </p:txBody>
        </p:sp>
        <p:sp>
          <p:nvSpPr>
            <p:cNvPr id="95" name="TextBox 42"/>
            <p:cNvSpPr txBox="1"/>
            <p:nvPr/>
          </p:nvSpPr>
          <p:spPr>
            <a:xfrm>
              <a:off x="7212175" y="4929598"/>
              <a:ext cx="3317345" cy="762719"/>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 = 450 ms</a:t>
              </a:r>
              <a:endParaRPr lang="en-US" sz="12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 77 kHz</a:t>
              </a:r>
              <a:endParaRPr lang="en-US" sz="1200" dirty="0">
                <a:effectLst/>
                <a:latin typeface="Times New Roman" panose="02020603050405020304" pitchFamily="18" charset="0"/>
                <a:ea typeface="Times New Roman" panose="02020603050405020304" pitchFamily="18" charset="0"/>
              </a:endParaRPr>
            </a:p>
          </p:txBody>
        </p:sp>
        <p:cxnSp>
          <p:nvCxnSpPr>
            <p:cNvPr id="96" name="Straight Arrow Connector 95"/>
            <p:cNvCxnSpPr>
              <a:cxnSpLocks/>
            </p:cNvCxnSpPr>
            <p:nvPr/>
          </p:nvCxnSpPr>
          <p:spPr bwMode="auto">
            <a:xfrm flipV="1">
              <a:off x="9802533" y="5341461"/>
              <a:ext cx="482128" cy="2161"/>
            </a:xfrm>
            <a:prstGeom prst="straightConnector1">
              <a:avLst/>
            </a:prstGeom>
            <a:solidFill>
              <a:schemeClr val="accent1"/>
            </a:solidFill>
            <a:ln w="317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44"/>
            <p:cNvSpPr txBox="1"/>
            <p:nvPr/>
          </p:nvSpPr>
          <p:spPr>
            <a:xfrm>
              <a:off x="9465841" y="4913068"/>
              <a:ext cx="3317345" cy="762719"/>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Best fit is</a:t>
              </a:r>
              <a:endParaRPr lang="en-US" sz="12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n=2</a:t>
              </a:r>
              <a:endParaRPr lang="en-US" sz="1200" dirty="0">
                <a:effectLst/>
                <a:latin typeface="Times New Roman" panose="02020603050405020304" pitchFamily="18" charset="0"/>
                <a:ea typeface="Times New Roman" panose="02020603050405020304" pitchFamily="18" charset="0"/>
              </a:endParaRPr>
            </a:p>
          </p:txBody>
        </p:sp>
        <p:sp>
          <p:nvSpPr>
            <p:cNvPr id="98" name="TextBox 48"/>
            <p:cNvSpPr txBox="1"/>
            <p:nvPr/>
          </p:nvSpPr>
          <p:spPr>
            <a:xfrm>
              <a:off x="6592123" y="3499627"/>
              <a:ext cx="715102" cy="337892"/>
            </a:xfrm>
            <a:prstGeom prst="rect">
              <a:avLst/>
            </a:prstGeom>
            <a:noFill/>
          </p:spPr>
          <p:txBody>
            <a:bodyPr wrap="square" rtlCol="0">
              <a:noAutofit/>
            </a:bodyPr>
            <a:lstStyle/>
            <a:p>
              <a:pPr marL="0" marR="0">
                <a:spcBef>
                  <a:spcPts val="0"/>
                </a:spcBef>
                <a:spcAft>
                  <a:spcPts val="0"/>
                </a:spcAft>
              </a:pP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n=0</a:t>
              </a:r>
              <a:endParaRPr lang="en-US" sz="1200" dirty="0">
                <a:effectLst/>
                <a:latin typeface="Times New Roman" panose="02020603050405020304" pitchFamily="18" charset="0"/>
                <a:ea typeface="Times New Roman" panose="02020603050405020304" pitchFamily="18" charset="0"/>
              </a:endParaRPr>
            </a:p>
          </p:txBody>
        </p:sp>
        <p:sp>
          <p:nvSpPr>
            <p:cNvPr id="86" name="Rectangle 85"/>
            <p:cNvSpPr/>
            <p:nvPr/>
          </p:nvSpPr>
          <p:spPr>
            <a:xfrm>
              <a:off x="5787595" y="5791856"/>
              <a:ext cx="6612353" cy="360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7" name="TextBox 53"/>
            <p:cNvSpPr txBox="1"/>
            <p:nvPr/>
          </p:nvSpPr>
          <p:spPr>
            <a:xfrm>
              <a:off x="5763895" y="5753756"/>
              <a:ext cx="6597426" cy="419398"/>
            </a:xfrm>
            <a:prstGeom prst="rect">
              <a:avLst/>
            </a:prstGeom>
            <a:noFill/>
          </p:spPr>
          <p:txBody>
            <a:bodyPr wrap="square" rtlCol="0">
              <a:noAutofit/>
            </a:bodyPr>
            <a:lstStyle/>
            <a:p>
              <a:pPr marL="0" marR="0" algn="just">
                <a:spcBef>
                  <a:spcPts val="0"/>
                </a:spcBef>
                <a:spcAft>
                  <a:spcPts val="0"/>
                </a:spcAft>
              </a:pPr>
              <a:r>
                <a:rPr lang="en-US" sz="1000" kern="1200">
                  <a:solidFill>
                    <a:srgbClr val="000000"/>
                  </a:solidFill>
                  <a:effectLst/>
                  <a:latin typeface="Times New Roman" panose="02020603050405020304" pitchFamily="18" charset="0"/>
                  <a:ea typeface="Times New Roman" panose="02020603050405020304" pitchFamily="18" charset="0"/>
                </a:rPr>
                <a:t>Figure 7. Each graph is an attempt to fit the toroidal mode number. Data points are phases and phase differences between probe pairs. Solid line represents the theoretical fit to that toroidal mode number.</a:t>
              </a:r>
              <a:endParaRPr lang="en-US" sz="1200">
                <a:effectLst/>
                <a:latin typeface="Times New Roman" panose="02020603050405020304" pitchFamily="18" charset="0"/>
                <a:ea typeface="Times New Roman" panose="02020603050405020304" pitchFamily="18" charset="0"/>
              </a:endParaRPr>
            </a:p>
          </p:txBody>
        </p:sp>
      </p:grpSp>
      <p:grpSp>
        <p:nvGrpSpPr>
          <p:cNvPr id="101" name="Group 100"/>
          <p:cNvGrpSpPr/>
          <p:nvPr/>
        </p:nvGrpSpPr>
        <p:grpSpPr>
          <a:xfrm>
            <a:off x="190500" y="2952749"/>
            <a:ext cx="1581150" cy="3781425"/>
            <a:chOff x="1638300" y="1199767"/>
            <a:chExt cx="1581150" cy="3768771"/>
          </a:xfrm>
        </p:grpSpPr>
        <p:pic>
          <p:nvPicPr>
            <p:cNvPr id="102" name="Picture 101"/>
            <p:cNvPicPr>
              <a:picLocks noChangeAspect="1"/>
            </p:cNvPicPr>
            <p:nvPr/>
          </p:nvPicPr>
          <p:blipFill>
            <a:blip r:embed="rId9"/>
            <a:stretch>
              <a:fillRect/>
            </a:stretch>
          </p:blipFill>
          <p:spPr>
            <a:xfrm>
              <a:off x="1752600" y="1259150"/>
              <a:ext cx="1409700" cy="2758550"/>
            </a:xfrm>
            <a:prstGeom prst="rect">
              <a:avLst/>
            </a:prstGeom>
          </p:spPr>
        </p:pic>
        <p:sp>
          <p:nvSpPr>
            <p:cNvPr id="103" name="Rectangle 102"/>
            <p:cNvSpPr/>
            <p:nvPr/>
          </p:nvSpPr>
          <p:spPr>
            <a:xfrm>
              <a:off x="1647824" y="1199767"/>
              <a:ext cx="1562101" cy="3750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1638300" y="3971925"/>
              <a:ext cx="1571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638300" y="3952875"/>
              <a:ext cx="1581150" cy="1015663"/>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Poloidal cross section of DIII-D. Probes located outside of the perimeter will have varying distances to the plasma.</a:t>
              </a:r>
            </a:p>
          </p:txBody>
        </p:sp>
      </p:grpSp>
    </p:spTree>
    <p:extLst>
      <p:ext uri="{BB962C8B-B14F-4D97-AF65-F5344CB8AC3E}">
        <p14:creationId xmlns:p14="http://schemas.microsoft.com/office/powerpoint/2010/main" val="321073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450" t="8022" r="8962" b="3616"/>
          <a:stretch/>
        </p:blipFill>
        <p:spPr>
          <a:xfrm>
            <a:off x="2714625" y="895350"/>
            <a:ext cx="4495800" cy="3629026"/>
          </a:xfrm>
          <a:prstGeom prst="rect">
            <a:avLst/>
          </a:prstGeom>
        </p:spPr>
      </p:pic>
      <p:sp>
        <p:nvSpPr>
          <p:cNvPr id="10" name="Rectangle 9"/>
          <p:cNvSpPr/>
          <p:nvPr/>
        </p:nvSpPr>
        <p:spPr>
          <a:xfrm>
            <a:off x="2686049" y="800100"/>
            <a:ext cx="4657725" cy="47720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2690813" y="4514850"/>
            <a:ext cx="46577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71763" y="4495800"/>
            <a:ext cx="4667250"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Figure X. Spectrogram of shot 159243 with 3 different clusters shown. The brown points will be referred to </a:t>
            </a:r>
            <a:r>
              <a:rPr lang="en-US" sz="1000">
                <a:latin typeface="Times New Roman" panose="02020603050405020304" pitchFamily="18" charset="0"/>
                <a:cs typeface="Times New Roman" panose="02020603050405020304" pitchFamily="18" charset="0"/>
              </a:rPr>
              <a:t>as </a:t>
            </a:r>
            <a:r>
              <a:rPr lang="en-US" sz="1000" i="1">
                <a:latin typeface="Times New Roman" panose="02020603050405020304" pitchFamily="18" charset="0"/>
                <a:cs typeface="Times New Roman" panose="02020603050405020304" pitchFamily="18" charset="0"/>
              </a:rPr>
              <a:t>cluster </a:t>
            </a:r>
            <a:r>
              <a:rPr lang="en-US" sz="1000" i="1" dirty="0">
                <a:latin typeface="Times New Roman" panose="02020603050405020304" pitchFamily="18" charset="0"/>
                <a:cs typeface="Times New Roman" panose="02020603050405020304" pitchFamily="18" charset="0"/>
              </a:rPr>
              <a:t>1</a:t>
            </a:r>
            <a:r>
              <a:rPr lang="en-US" sz="1000" dirty="0">
                <a:latin typeface="Times New Roman" panose="02020603050405020304" pitchFamily="18" charset="0"/>
                <a:cs typeface="Times New Roman" panose="02020603050405020304" pitchFamily="18" charset="0"/>
              </a:rPr>
              <a:t>, the red points will be referred to as </a:t>
            </a:r>
            <a:r>
              <a:rPr lang="en-US" sz="1000" i="1" dirty="0">
                <a:latin typeface="Times New Roman" panose="02020603050405020304" pitchFamily="18" charset="0"/>
                <a:cs typeface="Times New Roman" panose="02020603050405020304" pitchFamily="18" charset="0"/>
              </a:rPr>
              <a:t>cluster 2</a:t>
            </a:r>
            <a:r>
              <a:rPr lang="en-US" sz="1000" dirty="0">
                <a:latin typeface="Times New Roman" panose="02020603050405020304" pitchFamily="18" charset="0"/>
                <a:cs typeface="Times New Roman" panose="02020603050405020304" pitchFamily="18" charset="0"/>
              </a:rPr>
              <a:t>, and the light green points will be referred to as </a:t>
            </a:r>
            <a:r>
              <a:rPr lang="en-US" sz="1000" i="1" dirty="0">
                <a:latin typeface="Times New Roman" panose="02020603050405020304" pitchFamily="18" charset="0"/>
                <a:cs typeface="Times New Roman" panose="02020603050405020304" pitchFamily="18" charset="0"/>
              </a:rPr>
              <a:t>cluster 3</a:t>
            </a:r>
            <a:r>
              <a:rPr lang="en-US" sz="1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7342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1308</TotalTime>
  <Words>736</Words>
  <Application>Microsoft Office PowerPoint</Application>
  <PresentationFormat>Widescreen</PresentationFormat>
  <Paragraphs>115</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Cambria Math</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Gresl</dc:creator>
  <cp:lastModifiedBy>John Gresl</cp:lastModifiedBy>
  <cp:revision>23</cp:revision>
  <dcterms:created xsi:type="dcterms:W3CDTF">2017-04-20T08:18:24Z</dcterms:created>
  <dcterms:modified xsi:type="dcterms:W3CDTF">2017-05-30T06:34:54Z</dcterms:modified>
</cp:coreProperties>
</file>